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0" r:id="rId4"/>
    <p:sldId id="262" r:id="rId5"/>
    <p:sldId id="263" r:id="rId6"/>
    <p:sldId id="275" r:id="rId7"/>
    <p:sldId id="259" r:id="rId8"/>
    <p:sldId id="265" r:id="rId9"/>
    <p:sldId id="277" r:id="rId10"/>
    <p:sldId id="283" r:id="rId11"/>
    <p:sldId id="282" r:id="rId12"/>
    <p:sldId id="281" r:id="rId13"/>
    <p:sldId id="264" r:id="rId14"/>
    <p:sldId id="266" r:id="rId15"/>
    <p:sldId id="267" r:id="rId16"/>
    <p:sldId id="280" r:id="rId17"/>
    <p:sldId id="257" r:id="rId18"/>
    <p:sldId id="285" r:id="rId19"/>
    <p:sldId id="270" r:id="rId20"/>
    <p:sldId id="279" r:id="rId21"/>
    <p:sldId id="268" r:id="rId22"/>
    <p:sldId id="271" r:id="rId23"/>
    <p:sldId id="273" r:id="rId24"/>
    <p:sldId id="274" r:id="rId25"/>
    <p:sldId id="278" r:id="rId26"/>
    <p:sldId id="272" r:id="rId27"/>
    <p:sldId id="284"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D9D9D9"/>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2" autoAdjust="0"/>
    <p:restoredTop sz="94629" autoAdjust="0"/>
  </p:normalViewPr>
  <p:slideViewPr>
    <p:cSldViewPr>
      <p:cViewPr>
        <p:scale>
          <a:sx n="100" d="100"/>
          <a:sy n="100" d="100"/>
        </p:scale>
        <p:origin x="-1782"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4E2D9CA-E332-43E7-9358-D455A3909A3F}" type="datetimeFigureOut">
              <a:rPr lang="it-IT" smtClean="0"/>
              <a:t>21/10/2016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3400848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4E2D9CA-E332-43E7-9358-D455A3909A3F}" type="datetimeFigureOut">
              <a:rPr lang="it-IT" smtClean="0"/>
              <a:t>21/10/2016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285653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4E2D9CA-E332-43E7-9358-D455A3909A3F}" type="datetimeFigureOut">
              <a:rPr lang="it-IT" smtClean="0"/>
              <a:t>21/10/2016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348653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4E2D9CA-E332-43E7-9358-D455A3909A3F}" type="datetimeFigureOut">
              <a:rPr lang="it-IT" smtClean="0"/>
              <a:t>21/10/2016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117216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4E2D9CA-E332-43E7-9358-D455A3909A3F}" type="datetimeFigureOut">
              <a:rPr lang="it-IT" smtClean="0"/>
              <a:t>21/10/2016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374331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4E2D9CA-E332-43E7-9358-D455A3909A3F}" type="datetimeFigureOut">
              <a:rPr lang="it-IT" smtClean="0"/>
              <a:t>21/10/2016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77143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4E2D9CA-E332-43E7-9358-D455A3909A3F}" type="datetimeFigureOut">
              <a:rPr lang="it-IT" smtClean="0"/>
              <a:t>21/10/2016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24827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4E2D9CA-E332-43E7-9358-D455A3909A3F}" type="datetimeFigureOut">
              <a:rPr lang="it-IT" smtClean="0"/>
              <a:t>21/10/2016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147674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4E2D9CA-E332-43E7-9358-D455A3909A3F}" type="datetimeFigureOut">
              <a:rPr lang="it-IT" smtClean="0"/>
              <a:t>21/10/2016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8116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4E2D9CA-E332-43E7-9358-D455A3909A3F}" type="datetimeFigureOut">
              <a:rPr lang="it-IT" smtClean="0"/>
              <a:t>21/10/2016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81688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4E2D9CA-E332-43E7-9358-D455A3909A3F}" type="datetimeFigureOut">
              <a:rPr lang="it-IT" smtClean="0"/>
              <a:t>21/10/2016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518C65-CCDB-41CE-9159-5A4F3EBFBB04}" type="slidenum">
              <a:rPr lang="it-IT" smtClean="0"/>
              <a:t>‹N›</a:t>
            </a:fld>
            <a:endParaRPr lang="it-IT"/>
          </a:p>
        </p:txBody>
      </p:sp>
    </p:spTree>
    <p:extLst>
      <p:ext uri="{BB962C8B-B14F-4D97-AF65-F5344CB8AC3E}">
        <p14:creationId xmlns:p14="http://schemas.microsoft.com/office/powerpoint/2010/main" val="300958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2D9CA-E332-43E7-9358-D455A3909A3F}" type="datetimeFigureOut">
              <a:rPr lang="it-IT" smtClean="0"/>
              <a:t>21/10/2016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18C65-CCDB-41CE-9159-5A4F3EBFBB04}" type="slidenum">
              <a:rPr lang="it-IT" smtClean="0"/>
              <a:t>‹N›</a:t>
            </a:fld>
            <a:endParaRPr lang="it-IT"/>
          </a:p>
        </p:txBody>
      </p:sp>
    </p:spTree>
    <p:extLst>
      <p:ext uri="{BB962C8B-B14F-4D97-AF65-F5344CB8AC3E}">
        <p14:creationId xmlns:p14="http://schemas.microsoft.com/office/powerpoint/2010/main" val="3588407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hdphoto" Target="../media/hdphoto4.wdp"/><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0.jpg"/><Relationship Id="rId3" Type="http://schemas.openxmlformats.org/officeDocument/2006/relationships/image" Target="../media/image28.jpeg"/><Relationship Id="rId7" Type="http://schemas.openxmlformats.org/officeDocument/2006/relationships/image" Target="../media/image34.jpeg"/><Relationship Id="rId12" Type="http://schemas.openxmlformats.org/officeDocument/2006/relationships/image" Target="../media/image1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1.pn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https://lh5.ggpht.com/jZ8XCjpCQWWZ5GLhbjRAufsw3JXePHUJVfEvMH3D055ghq0dyiSP3YxfSc_czPhtCLSO=w300" TargetMode="External"/><Relationship Id="rId5" Type="http://schemas.openxmlformats.org/officeDocument/2006/relationships/image" Target="../media/image50.png"/><Relationship Id="rId4" Type="http://schemas.openxmlformats.org/officeDocument/2006/relationships/hyperlink" Target="https://www.youtube.com/watch?v=hUXJ47P_Qx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jpeg"/><Relationship Id="rId7" Type="http://schemas.openxmlformats.org/officeDocument/2006/relationships/image" Target="https://lh5.ggpht.com/jZ8XCjpCQWWZ5GLhbjRAufsw3JXePHUJVfEvMH3D055ghq0dyiSP3YxfSc_czPhtCLSO=w300"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2.jpeg"/><Relationship Id="rId4" Type="http://schemas.openxmlformats.org/officeDocument/2006/relationships/hyperlink" Target="https://www.youtube.com/watch?v=Utafxke3O-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motive.it/manuali/manuale-NEO-PUMP-eng.pdf" TargetMode="Externa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2.tiff"/></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https://lh5.ggpht.com/jZ8XCjpCQWWZ5GLhbjRAufsw3JXePHUJVfEvMH3D055ghq0dyiSP3YxfSc_czPhtCLSO=w300"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63.jpeg"/><Relationship Id="rId4" Type="http://schemas.openxmlformats.org/officeDocument/2006/relationships/hyperlink" Target="https://www.youtube.com/watch?v=zjJV6oSiLD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image" Target="../media/image14.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094" y="4293096"/>
            <a:ext cx="2112002" cy="2564904"/>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6" y="260648"/>
            <a:ext cx="3091367" cy="601374"/>
          </a:xfrm>
          <a:prstGeom prst="rect">
            <a:avLst/>
          </a:prstGeom>
        </p:spPr>
      </p:pic>
      <p:sp>
        <p:nvSpPr>
          <p:cNvPr id="11"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pic>
        <p:nvPicPr>
          <p:cNvPr id="12" name="Immagine 1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037521" y="2948004"/>
            <a:ext cx="1802086" cy="1921156"/>
          </a:xfrm>
          <a:prstGeom prst="rect">
            <a:avLst/>
          </a:prstGeom>
        </p:spPr>
      </p:pic>
      <p:pic>
        <p:nvPicPr>
          <p:cNvPr id="13" name="Immagine 1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667471" y="2515956"/>
            <a:ext cx="1801298" cy="1921130"/>
          </a:xfrm>
          <a:prstGeom prst="rect">
            <a:avLst/>
          </a:prstGeom>
        </p:spPr>
      </p:pic>
      <p:pic>
        <p:nvPicPr>
          <p:cNvPr id="14" name="Immagine 13"/>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6268211" y="2155356"/>
            <a:ext cx="1796034" cy="1914906"/>
          </a:xfrm>
          <a:prstGeom prst="rect">
            <a:avLst/>
          </a:prstGeom>
        </p:spPr>
      </p:pic>
      <p:sp>
        <p:nvSpPr>
          <p:cNvPr id="8" name="CasellaDiTesto 7"/>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
        <p:nvSpPr>
          <p:cNvPr id="9" name="Titolo 4"/>
          <p:cNvSpPr>
            <a:spLocks noGrp="1"/>
          </p:cNvSpPr>
          <p:nvPr>
            <p:ph type="ctrTitle"/>
          </p:nvPr>
        </p:nvSpPr>
        <p:spPr>
          <a:xfrm>
            <a:off x="384505" y="1124744"/>
            <a:ext cx="8363959" cy="5112568"/>
          </a:xfrm>
        </p:spPr>
        <p:txBody>
          <a:bodyPr>
            <a:normAutofit/>
          </a:bodyPr>
          <a:lstStyle/>
          <a:p>
            <a:r>
              <a:rPr lang="en-US" sz="3600" dirty="0">
                <a:solidFill>
                  <a:schemeClr val="bg1">
                    <a:lumMod val="50000"/>
                  </a:schemeClr>
                </a:solidFill>
                <a:latin typeface="Arial" panose="020B0604020202020204" pitchFamily="34" charset="0"/>
                <a:cs typeface="Arial" panose="020B0604020202020204" pitchFamily="34" charset="0"/>
              </a:rPr>
              <a:t>Coiltech International Coil Winding Expo </a:t>
            </a:r>
            <a:r>
              <a:rPr lang="en-US" sz="3600" dirty="0" smtClean="0">
                <a:solidFill>
                  <a:schemeClr val="bg1">
                    <a:lumMod val="50000"/>
                  </a:schemeClr>
                </a:solidFill>
                <a:latin typeface="Arial" panose="020B0604020202020204" pitchFamily="34" charset="0"/>
                <a:cs typeface="Arial" panose="020B0604020202020204" pitchFamily="34" charset="0"/>
              </a:rPr>
              <a:t>Conference 29 Sep 2016 </a:t>
            </a:r>
            <a:r>
              <a:rPr lang="en-US" dirty="0">
                <a:solidFill>
                  <a:schemeClr val="bg1">
                    <a:lumMod val="50000"/>
                  </a:schemeClr>
                </a:solidFill>
                <a:latin typeface="Arial" panose="020B0604020202020204" pitchFamily="34" charset="0"/>
                <a:cs typeface="Arial" panose="020B0604020202020204" pitchFamily="34" charset="0"/>
              </a:rPr>
              <a:t/>
            </a:r>
            <a:br>
              <a:rPr lang="en-US" dirty="0">
                <a:solidFill>
                  <a:schemeClr val="bg1">
                    <a:lumMod val="50000"/>
                  </a:schemeClr>
                </a:solidFill>
                <a:latin typeface="Arial" panose="020B0604020202020204" pitchFamily="34" charset="0"/>
                <a:cs typeface="Arial" panose="020B0604020202020204" pitchFamily="34" charset="0"/>
              </a:rPr>
            </a:br>
            <a:r>
              <a:rPr lang="en-US" dirty="0" smtClean="0">
                <a:solidFill>
                  <a:schemeClr val="bg1">
                    <a:lumMod val="50000"/>
                  </a:schemeClr>
                </a:solidFill>
                <a:latin typeface="Arial" panose="020B0604020202020204" pitchFamily="34" charset="0"/>
                <a:cs typeface="Arial" panose="020B0604020202020204" pitchFamily="34" charset="0"/>
              </a:rPr>
              <a:t/>
            </a:r>
            <a:br>
              <a:rPr lang="en-US" dirty="0" smtClean="0">
                <a:solidFill>
                  <a:schemeClr val="bg1">
                    <a:lumMod val="50000"/>
                  </a:schemeClr>
                </a:solidFill>
                <a:latin typeface="Arial" panose="020B0604020202020204" pitchFamily="34" charset="0"/>
                <a:cs typeface="Arial" panose="020B0604020202020204" pitchFamily="34" charset="0"/>
              </a:rPr>
            </a:br>
            <a:r>
              <a:rPr lang="it-IT" sz="3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motori per pompe e compressori</a:t>
            </a:r>
            <a:br>
              <a:rPr lang="it-IT" sz="3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it-IT" sz="39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motors</a:t>
            </a:r>
            <a:r>
              <a:rPr lang="it-IT" sz="3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it-IT" sz="39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pumps</a:t>
            </a:r>
            <a:r>
              <a:rPr lang="it-IT" sz="3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it-IT" sz="39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compressors</a:t>
            </a:r>
            <a:r>
              <a:rPr lang="it-IT" sz="3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it-IT" sz="3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it-IT" sz="3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it-IT" sz="3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it-IT" sz="1300" dirty="0" smtClean="0">
                <a:solidFill>
                  <a:schemeClr val="bg1">
                    <a:lumMod val="50000"/>
                  </a:schemeClr>
                </a:solidFill>
                <a:latin typeface="Arial" panose="020B0604020202020204" pitchFamily="34" charset="0"/>
                <a:cs typeface="Arial" panose="020B0604020202020204" pitchFamily="34" charset="0"/>
              </a:rPr>
              <a:t>speaker: G. Bosio</a:t>
            </a:r>
            <a:endParaRPr lang="it-IT" sz="3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801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lasticWrap/>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9456" y="620688"/>
            <a:ext cx="277089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16632"/>
            <a:ext cx="1176975" cy="1368152"/>
          </a:xfrm>
          <a:prstGeom prst="rect">
            <a:avLst/>
          </a:prstGeom>
        </p:spPr>
      </p:pic>
      <p:sp>
        <p:nvSpPr>
          <p:cNvPr id="6" name="CasellaDiTesto 5"/>
          <p:cNvSpPr txBox="1"/>
          <p:nvPr/>
        </p:nvSpPr>
        <p:spPr>
          <a:xfrm>
            <a:off x="1907704" y="476672"/>
            <a:ext cx="5112568" cy="584775"/>
          </a:xfrm>
          <a:prstGeom prst="rect">
            <a:avLst/>
          </a:prstGeom>
          <a:noFill/>
        </p:spPr>
        <p:txBody>
          <a:bodyPr wrap="square" rtlCol="0">
            <a:spAutoFit/>
          </a:bodyPr>
          <a:lstStyle/>
          <a:p>
            <a:pPr algn="ctr"/>
            <a:r>
              <a:rPr lang="it-IT" sz="3200" dirty="0" smtClean="0">
                <a:solidFill>
                  <a:srgbClr val="00B050"/>
                </a:solidFill>
                <a:latin typeface="Square721 BT" panose="020B0504020202060204" pitchFamily="34" charset="0"/>
              </a:rPr>
              <a:t>ENERGY SAVING</a:t>
            </a:r>
            <a:endParaRPr lang="it-IT" sz="3200" dirty="0">
              <a:solidFill>
                <a:srgbClr val="00B050"/>
              </a:solidFill>
              <a:latin typeface="Square721 BT" panose="020B0504020202060204" pitchFamily="34" charset="0"/>
            </a:endParaRPr>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739" y="6215552"/>
            <a:ext cx="504056" cy="504056"/>
          </a:xfrm>
          <a:prstGeom prst="rect">
            <a:avLst/>
          </a:prstGeom>
        </p:spPr>
      </p:pic>
      <p:sp>
        <p:nvSpPr>
          <p:cNvPr id="10" name="Titolo 1"/>
          <p:cNvSpPr txBox="1">
            <a:spLocks/>
          </p:cNvSpPr>
          <p:nvPr/>
        </p:nvSpPr>
        <p:spPr>
          <a:xfrm>
            <a:off x="374258" y="1412776"/>
            <a:ext cx="8229600" cy="43924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1600" dirty="0">
                <a:latin typeface="Arial Narrow" panose="020B0606020202030204" pitchFamily="34" charset="0"/>
              </a:rPr>
              <a:t>Inoltre: un funzionamento «</a:t>
            </a:r>
            <a:r>
              <a:rPr lang="it-IT" sz="1600" dirty="0" err="1">
                <a:latin typeface="Arial Narrow" panose="020B0606020202030204" pitchFamily="34" charset="0"/>
              </a:rPr>
              <a:t>load</a:t>
            </a:r>
            <a:r>
              <a:rPr lang="it-IT" sz="1600" dirty="0">
                <a:latin typeface="Arial Narrow" panose="020B0606020202030204" pitchFamily="34" charset="0"/>
              </a:rPr>
              <a:t>/no </a:t>
            </a:r>
            <a:r>
              <a:rPr lang="it-IT" sz="1600" dirty="0" err="1">
                <a:latin typeface="Arial Narrow" panose="020B0606020202030204" pitchFamily="34" charset="0"/>
              </a:rPr>
              <a:t>load</a:t>
            </a:r>
            <a:r>
              <a:rPr lang="it-IT" sz="1600" dirty="0">
                <a:latin typeface="Arial Narrow" panose="020B0606020202030204" pitchFamily="34" charset="0"/>
              </a:rPr>
              <a:t>» non modulato del motore non sfrutta il risparmio conseguente al principio fisico per cui la potenza assorbita in impianti di ventilazione, compressione e pompaggio varia con il cubo della portata del fluido richiesta </a:t>
            </a:r>
            <a:r>
              <a:rPr lang="it-IT" sz="1600" dirty="0" smtClean="0">
                <a:latin typeface="Arial Narrow" panose="020B0606020202030204" pitchFamily="34" charset="0"/>
              </a:rPr>
              <a:t>dall’utente .</a:t>
            </a:r>
          </a:p>
          <a:p>
            <a:pPr algn="l"/>
            <a:endParaRPr lang="it-IT" sz="1600" dirty="0">
              <a:latin typeface="Arial Narrow" panose="020B0606020202030204" pitchFamily="34" charset="0"/>
            </a:endParaRPr>
          </a:p>
          <a:p>
            <a:pPr algn="l"/>
            <a:endParaRPr lang="it-IT" sz="1600" dirty="0" smtClean="0">
              <a:latin typeface="Arial Narrow" panose="020B0606020202030204" pitchFamily="34" charset="0"/>
            </a:endParaRPr>
          </a:p>
          <a:p>
            <a:pPr algn="l"/>
            <a:r>
              <a:rPr lang="it-IT" sz="1600" dirty="0" smtClean="0">
                <a:latin typeface="Arial Narrow" panose="020B0606020202030204" pitchFamily="34" charset="0"/>
              </a:rPr>
              <a:t>Esempio: </a:t>
            </a:r>
          </a:p>
          <a:p>
            <a:pPr algn="l"/>
            <a:endParaRPr lang="it-IT" sz="1600" dirty="0">
              <a:latin typeface="Arial Narrow" panose="020B0606020202030204" pitchFamily="34" charset="0"/>
            </a:endParaRPr>
          </a:p>
          <a:p>
            <a:pPr algn="l"/>
            <a:r>
              <a:rPr lang="it-IT" sz="1600" dirty="0" smtClean="0">
                <a:latin typeface="Arial Narrow" panose="020B0606020202030204" pitchFamily="34" charset="0"/>
              </a:rPr>
              <a:t>compressore 10kW di consumo, portata 30.000Lt/h con motore 1400rpm, pressione costante 3 bar. Portata richiesta in un’ora 15.000Lt</a:t>
            </a:r>
          </a:p>
          <a:p>
            <a:pPr algn="l"/>
            <a:endParaRPr lang="it-IT" sz="1600" dirty="0">
              <a:latin typeface="Arial Narrow" panose="020B0606020202030204" pitchFamily="34" charset="0"/>
            </a:endParaRPr>
          </a:p>
          <a:p>
            <a:pPr algn="l"/>
            <a:r>
              <a:rPr lang="it-IT" sz="1600" dirty="0" smtClean="0">
                <a:latin typeface="Arial Narrow" panose="020B0606020202030204" pitchFamily="34" charset="0"/>
              </a:rPr>
              <a:t>Con NEO, a velocità ridotta del 50% = 750rpm, teoricamente avremmo una potenza consumata dopo un’ora pari a:</a:t>
            </a:r>
          </a:p>
          <a:p>
            <a:pPr algn="l"/>
            <a:r>
              <a:rPr lang="it-IT" sz="1600" dirty="0" smtClean="0">
                <a:latin typeface="Arial Narrow" panose="020B0606020202030204" pitchFamily="34" charset="0"/>
              </a:rPr>
              <a:t>10kWh*(750rpm)</a:t>
            </a:r>
            <a:r>
              <a:rPr lang="it-IT" sz="1600" baseline="30000" dirty="0" smtClean="0">
                <a:latin typeface="Arial Narrow" panose="020B0606020202030204" pitchFamily="34" charset="0"/>
              </a:rPr>
              <a:t>3</a:t>
            </a:r>
            <a:r>
              <a:rPr lang="it-IT" sz="1600" dirty="0" smtClean="0">
                <a:latin typeface="Arial Narrow" panose="020B0606020202030204" pitchFamily="34" charset="0"/>
              </a:rPr>
              <a:t>/(1400rpm)</a:t>
            </a:r>
            <a:r>
              <a:rPr lang="it-IT" sz="1600" baseline="30000" dirty="0">
                <a:latin typeface="Arial Narrow" panose="020B0606020202030204" pitchFamily="34" charset="0"/>
              </a:rPr>
              <a:t> </a:t>
            </a:r>
            <a:r>
              <a:rPr lang="it-IT" sz="1600" baseline="30000" dirty="0" smtClean="0">
                <a:latin typeface="Arial Narrow" panose="020B0606020202030204" pitchFamily="34" charset="0"/>
              </a:rPr>
              <a:t>3</a:t>
            </a:r>
            <a:r>
              <a:rPr lang="it-IT" sz="1600" dirty="0" smtClean="0">
                <a:latin typeface="Arial Narrow" panose="020B0606020202030204" pitchFamily="34" charset="0"/>
              </a:rPr>
              <a:t>=1,25kWh</a:t>
            </a:r>
          </a:p>
          <a:p>
            <a:pPr algn="l"/>
            <a:r>
              <a:rPr lang="it-IT" sz="1600" dirty="0" smtClean="0">
                <a:latin typeface="Arial Narrow" panose="020B0606020202030204" pitchFamily="34" charset="0"/>
              </a:rPr>
              <a:t>Poiché il rendimento del compressore a velocità ridotta è presumibilmente più basso, si considera per approssimazione un consumo superiore, di 2kWh, da verificarsi comunque tramite prove sull’applicazione</a:t>
            </a:r>
          </a:p>
          <a:p>
            <a:pPr algn="l"/>
            <a:endParaRPr lang="it-IT" sz="1600" dirty="0">
              <a:latin typeface="Arial Narrow" panose="020B0606020202030204" pitchFamily="34" charset="0"/>
            </a:endParaRPr>
          </a:p>
          <a:p>
            <a:pPr algn="l"/>
            <a:r>
              <a:rPr lang="it-IT" sz="1600" dirty="0" smtClean="0">
                <a:latin typeface="Arial Narrow" panose="020B0606020202030204" pitchFamily="34" charset="0"/>
              </a:rPr>
              <a:t>Ora vediamo il confronto, con e senza NEO:</a:t>
            </a:r>
          </a:p>
          <a:p>
            <a:pPr algn="l"/>
            <a:endParaRPr lang="it-IT" sz="1600" dirty="0" smtClean="0">
              <a:latin typeface="Arial Narrow" panose="020B0606020202030204" pitchFamily="34" charset="0"/>
            </a:endParaRPr>
          </a:p>
        </p:txBody>
      </p:sp>
      <p:sp>
        <p:nvSpPr>
          <p:cNvPr id="9"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2360239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lasticWrap/>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9456" y="620688"/>
            <a:ext cx="277089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116632"/>
            <a:ext cx="1176975" cy="1368152"/>
          </a:xfrm>
          <a:prstGeom prst="rect">
            <a:avLst/>
          </a:prstGeom>
        </p:spPr>
      </p:pic>
      <p:sp>
        <p:nvSpPr>
          <p:cNvPr id="7" name="Titolo 1"/>
          <p:cNvSpPr txBox="1">
            <a:spLocks/>
          </p:cNvSpPr>
          <p:nvPr/>
        </p:nvSpPr>
        <p:spPr>
          <a:xfrm>
            <a:off x="374848" y="2132856"/>
            <a:ext cx="8229600" cy="15276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1600" dirty="0" smtClean="0">
                <a:latin typeface="Arial Narrow" panose="020B0606020202030204" pitchFamily="34" charset="0"/>
              </a:rPr>
              <a:t>In funzionamento normale, grafico a sinistra, passa 30min </a:t>
            </a:r>
            <a:r>
              <a:rPr lang="it-IT" sz="1600" dirty="0" err="1" smtClean="0">
                <a:latin typeface="Arial Narrow" panose="020B0606020202030204" pitchFamily="34" charset="0"/>
              </a:rPr>
              <a:t>load</a:t>
            </a:r>
            <a:r>
              <a:rPr lang="it-IT" sz="1600" dirty="0" smtClean="0">
                <a:latin typeface="Arial Narrow" panose="020B0606020202030204" pitchFamily="34" charset="0"/>
              </a:rPr>
              <a:t> e 30min </a:t>
            </a:r>
            <a:r>
              <a:rPr lang="it-IT" sz="1600" dirty="0" err="1" smtClean="0">
                <a:latin typeface="Arial Narrow" panose="020B0606020202030204" pitchFamily="34" charset="0"/>
              </a:rPr>
              <a:t>unload</a:t>
            </a:r>
            <a:endParaRPr lang="it-IT" sz="1600" dirty="0" smtClean="0">
              <a:latin typeface="Arial Narrow" panose="020B0606020202030204" pitchFamily="34" charset="0"/>
            </a:endParaRPr>
          </a:p>
          <a:p>
            <a:pPr algn="l"/>
            <a:r>
              <a:rPr lang="it-IT" sz="1600" dirty="0" smtClean="0">
                <a:latin typeface="Arial Narrow" panose="020B0606020202030204" pitchFamily="34" charset="0"/>
              </a:rPr>
              <a:t>Dopo un’ora, </a:t>
            </a:r>
          </a:p>
          <a:p>
            <a:pPr marL="285750" indent="-285750" algn="l">
              <a:buFont typeface="Arial" panose="020B0604020202020204" pitchFamily="34" charset="0"/>
              <a:buChar char="•"/>
            </a:pPr>
            <a:r>
              <a:rPr lang="it-IT" sz="1600" b="1" dirty="0" smtClean="0">
                <a:solidFill>
                  <a:srgbClr val="FF0000"/>
                </a:solidFill>
                <a:latin typeface="Arial Narrow" panose="020B0606020202030204" pitchFamily="34" charset="0"/>
              </a:rPr>
              <a:t>senza NEO</a:t>
            </a:r>
            <a:r>
              <a:rPr lang="it-IT" sz="1600" dirty="0" smtClean="0">
                <a:latin typeface="Arial Narrow" panose="020B0606020202030204" pitchFamily="34" charset="0"/>
              </a:rPr>
              <a:t>, avrà prodotto i 15.000Lt e consumato 5kWh+25%*5kWh=6,25kWh</a:t>
            </a:r>
          </a:p>
          <a:p>
            <a:pPr marL="285750" indent="-285750" algn="l">
              <a:buFont typeface="Arial" panose="020B0604020202020204" pitchFamily="34" charset="0"/>
              <a:buChar char="•"/>
            </a:pPr>
            <a:r>
              <a:rPr lang="it-IT" sz="1600" b="1" dirty="0" smtClean="0">
                <a:solidFill>
                  <a:srgbClr val="00B050"/>
                </a:solidFill>
                <a:latin typeface="Arial Narrow" panose="020B0606020202030204" pitchFamily="34" charset="0"/>
              </a:rPr>
              <a:t>con NEO</a:t>
            </a:r>
            <a:r>
              <a:rPr lang="it-IT" sz="1600" dirty="0" smtClean="0">
                <a:latin typeface="Arial Narrow" panose="020B0606020202030204" pitchFamily="34" charset="0"/>
              </a:rPr>
              <a:t>, avrà prodotto i 15.000Lt richiesti e consumato 10*20%=2kWh</a:t>
            </a:r>
            <a:endParaRPr lang="it-IT" sz="1200" dirty="0">
              <a:latin typeface="Arial Narrow" panose="020B0606020202030204" pitchFamily="34" charset="0"/>
            </a:endParaRPr>
          </a:p>
        </p:txBody>
      </p:sp>
      <p:sp>
        <p:nvSpPr>
          <p:cNvPr id="2" name="Titolo 1"/>
          <p:cNvSpPr>
            <a:spLocks noGrp="1"/>
          </p:cNvSpPr>
          <p:nvPr>
            <p:ph type="title"/>
          </p:nvPr>
        </p:nvSpPr>
        <p:spPr>
          <a:xfrm>
            <a:off x="457200" y="404664"/>
            <a:ext cx="7499176" cy="706090"/>
          </a:xfrm>
        </p:spPr>
        <p:txBody>
          <a:bodyPr>
            <a:noAutofit/>
          </a:bodyPr>
          <a:lstStyle/>
          <a:p>
            <a:pPr algn="l"/>
            <a:r>
              <a:rPr lang="it-IT" sz="1600" dirty="0" smtClean="0">
                <a:latin typeface="Arial Narrow" panose="020B0606020202030204" pitchFamily="34" charset="0"/>
              </a:rPr>
              <a:t/>
            </a:r>
            <a:br>
              <a:rPr lang="it-IT" sz="1600" dirty="0" smtClean="0">
                <a:latin typeface="Arial Narrow" panose="020B0606020202030204" pitchFamily="34" charset="0"/>
              </a:rPr>
            </a:br>
            <a:r>
              <a:rPr lang="it-IT" sz="1600" dirty="0">
                <a:latin typeface="Arial Narrow" panose="020B0606020202030204" pitchFamily="34" charset="0"/>
              </a:rPr>
              <a:t/>
            </a:r>
            <a:br>
              <a:rPr lang="it-IT" sz="1600" dirty="0">
                <a:latin typeface="Arial Narrow" panose="020B0606020202030204" pitchFamily="34" charset="0"/>
              </a:rPr>
            </a:br>
            <a:endParaRPr lang="it-IT" sz="1600" dirty="0">
              <a:latin typeface="Arial Narrow" panose="020B0606020202030204" pitchFamily="34" charset="0"/>
            </a:endParaRPr>
          </a:p>
        </p:txBody>
      </p:sp>
      <p:sp>
        <p:nvSpPr>
          <p:cNvPr id="9" name="CasellaDiTesto 8"/>
          <p:cNvSpPr txBox="1"/>
          <p:nvPr/>
        </p:nvSpPr>
        <p:spPr>
          <a:xfrm>
            <a:off x="1907704" y="476672"/>
            <a:ext cx="5112568" cy="584775"/>
          </a:xfrm>
          <a:prstGeom prst="rect">
            <a:avLst/>
          </a:prstGeom>
          <a:noFill/>
        </p:spPr>
        <p:txBody>
          <a:bodyPr wrap="square" rtlCol="0">
            <a:spAutoFit/>
          </a:bodyPr>
          <a:lstStyle/>
          <a:p>
            <a:pPr algn="ctr"/>
            <a:r>
              <a:rPr lang="it-IT" sz="3200" dirty="0" smtClean="0">
                <a:solidFill>
                  <a:srgbClr val="00B050"/>
                </a:solidFill>
                <a:latin typeface="Square721 BT" panose="020B0504020202060204" pitchFamily="34" charset="0"/>
              </a:rPr>
              <a:t>ENERGY SAVING</a:t>
            </a:r>
            <a:endParaRPr lang="it-IT" sz="3200" dirty="0">
              <a:solidFill>
                <a:srgbClr val="00B050"/>
              </a:solidFill>
              <a:latin typeface="Square721 BT" panose="020B0504020202060204" pitchFamily="34" charset="0"/>
            </a:endParaRPr>
          </a:p>
        </p:txBody>
      </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717032"/>
            <a:ext cx="827724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descr="rendimentiVa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294" y="3898038"/>
            <a:ext cx="844694" cy="4670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rendimentiVar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59051" y="3898038"/>
            <a:ext cx="889413" cy="467066"/>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739" y="6215552"/>
            <a:ext cx="504056" cy="504056"/>
          </a:xfrm>
          <a:prstGeom prst="rect">
            <a:avLst/>
          </a:prstGeom>
        </p:spPr>
      </p:pic>
      <p:sp>
        <p:nvSpPr>
          <p:cNvPr id="3" name="CasellaDiTesto 2"/>
          <p:cNvSpPr txBox="1"/>
          <p:nvPr/>
        </p:nvSpPr>
        <p:spPr>
          <a:xfrm>
            <a:off x="3691302" y="3660539"/>
            <a:ext cx="736682" cy="276999"/>
          </a:xfrm>
          <a:prstGeom prst="rect">
            <a:avLst/>
          </a:prstGeom>
          <a:noFill/>
        </p:spPr>
        <p:txBody>
          <a:bodyPr wrap="square" rtlCol="0">
            <a:spAutoFit/>
          </a:bodyPr>
          <a:lstStyle/>
          <a:p>
            <a:pPr algn="ctr"/>
            <a:r>
              <a:rPr lang="it-IT" sz="1200" dirty="0" smtClean="0">
                <a:latin typeface="Arial Narrow" panose="020B0606020202030204" pitchFamily="34" charset="0"/>
              </a:rPr>
              <a:t>6,25 kWh</a:t>
            </a:r>
            <a:endParaRPr lang="it-IT" sz="1200" dirty="0">
              <a:latin typeface="Arial Narrow" panose="020B0606020202030204" pitchFamily="34" charset="0"/>
            </a:endParaRPr>
          </a:p>
        </p:txBody>
      </p:sp>
      <p:sp>
        <p:nvSpPr>
          <p:cNvPr id="15" name="CasellaDiTesto 14"/>
          <p:cNvSpPr txBox="1"/>
          <p:nvPr/>
        </p:nvSpPr>
        <p:spPr>
          <a:xfrm>
            <a:off x="7937810" y="3656057"/>
            <a:ext cx="736682" cy="276999"/>
          </a:xfrm>
          <a:prstGeom prst="rect">
            <a:avLst/>
          </a:prstGeom>
          <a:noFill/>
        </p:spPr>
        <p:txBody>
          <a:bodyPr wrap="square" rtlCol="0">
            <a:spAutoFit/>
          </a:bodyPr>
          <a:lstStyle/>
          <a:p>
            <a:pPr algn="ctr"/>
            <a:r>
              <a:rPr lang="it-IT" sz="1200" dirty="0" smtClean="0">
                <a:latin typeface="Arial Narrow" panose="020B0606020202030204" pitchFamily="34" charset="0"/>
              </a:rPr>
              <a:t>2 kWh</a:t>
            </a:r>
            <a:endParaRPr lang="it-IT" sz="1200" dirty="0">
              <a:latin typeface="Arial Narrow" panose="020B0606020202030204" pitchFamily="34" charset="0"/>
            </a:endParaRPr>
          </a:p>
        </p:txBody>
      </p:sp>
      <p:sp>
        <p:nvSpPr>
          <p:cNvPr id="16"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1260395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extLst>
              <a:ext uri="{BEBA8EAE-BF5A-486C-A8C5-ECC9F3942E4B}">
                <a14:imgProps xmlns:a14="http://schemas.microsoft.com/office/drawing/2010/main">
                  <a14:imgLayer r:embed="rId3">
                    <a14:imgEffect>
                      <a14:artisticPencilGrayscale/>
                    </a14:imgEffect>
                    <a14:imgEffect>
                      <a14:brightnessContrast bright="8000"/>
                    </a14:imgEffect>
                  </a14:imgLayer>
                </a14:imgProps>
              </a:ext>
              <a:ext uri="{28A0092B-C50C-407E-A947-70E740481C1C}">
                <a14:useLocalDpi xmlns:a14="http://schemas.microsoft.com/office/drawing/2010/main" val="0"/>
              </a:ext>
            </a:extLst>
          </a:blip>
          <a:stretch>
            <a:fillRect/>
          </a:stretch>
        </p:blipFill>
        <p:spPr>
          <a:xfrm>
            <a:off x="7380312" y="4611564"/>
            <a:ext cx="1849768" cy="2246436"/>
          </a:xfrm>
          <a:prstGeom prst="rect">
            <a:avLst/>
          </a:prstGeom>
        </p:spPr>
      </p:pic>
      <p:sp>
        <p:nvSpPr>
          <p:cNvPr id="2" name="Titolo 1"/>
          <p:cNvSpPr>
            <a:spLocks noGrp="1"/>
          </p:cNvSpPr>
          <p:nvPr>
            <p:ph type="title"/>
          </p:nvPr>
        </p:nvSpPr>
        <p:spPr>
          <a:xfrm>
            <a:off x="457200" y="404664"/>
            <a:ext cx="7499176" cy="706090"/>
          </a:xfrm>
        </p:spPr>
        <p:txBody>
          <a:bodyPr>
            <a:noAutofit/>
          </a:bodyPr>
          <a:lstStyle/>
          <a:p>
            <a:pPr algn="l"/>
            <a:r>
              <a:rPr lang="it-IT" sz="1600" dirty="0" smtClean="0">
                <a:latin typeface="Arial Narrow" panose="020B0606020202030204" pitchFamily="34" charset="0"/>
              </a:rPr>
              <a:t/>
            </a:r>
            <a:br>
              <a:rPr lang="it-IT" sz="1600" dirty="0" smtClean="0">
                <a:latin typeface="Arial Narrow" panose="020B0606020202030204" pitchFamily="34" charset="0"/>
              </a:rPr>
            </a:br>
            <a:r>
              <a:rPr lang="it-IT" sz="1600" dirty="0">
                <a:latin typeface="Arial Narrow" panose="020B0606020202030204" pitchFamily="34" charset="0"/>
              </a:rPr>
              <a:t/>
            </a:r>
            <a:br>
              <a:rPr lang="it-IT" sz="1600" dirty="0">
                <a:latin typeface="Arial Narrow" panose="020B0606020202030204" pitchFamily="34" charset="0"/>
              </a:rPr>
            </a:br>
            <a:endParaRPr lang="it-IT" sz="1600" dirty="0">
              <a:latin typeface="Arial Narrow" panose="020B0606020202030204" pitchFamily="34" charset="0"/>
            </a:endParaRPr>
          </a:p>
        </p:txBody>
      </p:sp>
      <p:sp>
        <p:nvSpPr>
          <p:cNvPr id="7" name="Titolo 1"/>
          <p:cNvSpPr txBox="1">
            <a:spLocks/>
          </p:cNvSpPr>
          <p:nvPr/>
        </p:nvSpPr>
        <p:spPr>
          <a:xfrm>
            <a:off x="467544" y="1340768"/>
            <a:ext cx="8229600" cy="46085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1800" dirty="0">
                <a:latin typeface="Arial Narrow" panose="020B0606020202030204" pitchFamily="34" charset="0"/>
              </a:rPr>
              <a:t>Altri vantaggi:</a:t>
            </a:r>
          </a:p>
          <a:p>
            <a:pPr marL="285750" indent="-285750" algn="l">
              <a:buFont typeface="Arial" panose="020B0604020202020204" pitchFamily="34" charset="0"/>
              <a:buChar char="•"/>
            </a:pPr>
            <a:r>
              <a:rPr lang="it-IT" sz="1800" b="1" dirty="0" smtClean="0">
                <a:latin typeface="Arial Narrow" panose="020B0606020202030204" pitchFamily="34" charset="0"/>
              </a:rPr>
              <a:t>Minore ingombro. </a:t>
            </a:r>
            <a:r>
              <a:rPr lang="it-IT" sz="1800" dirty="0" smtClean="0">
                <a:latin typeface="Arial Narrow" panose="020B0606020202030204" pitchFamily="34" charset="0"/>
              </a:rPr>
              <a:t>Oltre al resto della semplificazione dell’impianto (vedi successive </a:t>
            </a:r>
            <a:r>
              <a:rPr lang="it-IT" sz="1800" dirty="0" err="1" smtClean="0">
                <a:latin typeface="Arial Narrow" panose="020B0606020202030204" pitchFamily="34" charset="0"/>
              </a:rPr>
              <a:t>slides</a:t>
            </a:r>
            <a:r>
              <a:rPr lang="it-IT" sz="1800" dirty="0" smtClean="0">
                <a:latin typeface="Arial Narrow" panose="020B0606020202030204" pitchFamily="34" charset="0"/>
              </a:rPr>
              <a:t>), nel caso dei compressori (come di centraline idrauliche o altre potenziali applicazioni con serbatoio)  il fatto di mantenere </a:t>
            </a:r>
            <a:r>
              <a:rPr lang="it-IT" sz="1800" dirty="0">
                <a:latin typeface="Arial Narrow" panose="020B0606020202030204" pitchFamily="34" charset="0"/>
              </a:rPr>
              <a:t>perfettamente stabile la pressione al valore desiderato </a:t>
            </a:r>
            <a:r>
              <a:rPr lang="it-IT" sz="1800" dirty="0" smtClean="0">
                <a:latin typeface="Arial Narrow" panose="020B0606020202030204" pitchFamily="34" charset="0"/>
              </a:rPr>
              <a:t>permette </a:t>
            </a:r>
            <a:r>
              <a:rPr lang="it-IT" sz="1800" dirty="0">
                <a:latin typeface="Arial Narrow" panose="020B0606020202030204" pitchFamily="34" charset="0"/>
              </a:rPr>
              <a:t>contemporaneamente </a:t>
            </a:r>
            <a:r>
              <a:rPr lang="it-IT" sz="1800" dirty="0" smtClean="0">
                <a:latin typeface="Arial Narrow" panose="020B0606020202030204" pitchFamily="34" charset="0"/>
              </a:rPr>
              <a:t>ridurre </a:t>
            </a:r>
            <a:r>
              <a:rPr lang="it-IT" sz="1800" dirty="0">
                <a:latin typeface="Arial Narrow" panose="020B0606020202030204" pitchFamily="34" charset="0"/>
              </a:rPr>
              <a:t>drasticamente il volume del serbatoio di riserva </a:t>
            </a:r>
            <a:r>
              <a:rPr lang="it-IT" sz="1800" dirty="0" smtClean="0">
                <a:latin typeface="Arial Narrow" panose="020B0606020202030204" pitchFamily="34" charset="0"/>
              </a:rPr>
              <a:t>dell’aria, </a:t>
            </a:r>
            <a:r>
              <a:rPr lang="it-IT" sz="1800" dirty="0">
                <a:latin typeface="Arial Narrow" panose="020B0606020202030204" pitchFamily="34" charset="0"/>
              </a:rPr>
              <a:t>anche dell’80% (ad esempio, si potrebbe montare un serbatoio da 60l con inverter, al posto di un serbatoio da 300l con solo pressostato, con elevata riduzione degli ingombri complessivi del </a:t>
            </a:r>
            <a:r>
              <a:rPr lang="it-IT" sz="1800" dirty="0" smtClean="0">
                <a:latin typeface="Arial Narrow" panose="020B0606020202030204" pitchFamily="34" charset="0"/>
              </a:rPr>
              <a:t>sistema);</a:t>
            </a:r>
          </a:p>
          <a:p>
            <a:pPr marL="285750" indent="-285750" algn="l">
              <a:buFont typeface="Arial" panose="020B0604020202020204" pitchFamily="34" charset="0"/>
              <a:buChar char="•"/>
            </a:pPr>
            <a:r>
              <a:rPr lang="it-IT" sz="1800" b="1" dirty="0" smtClean="0">
                <a:latin typeface="Arial Narrow" panose="020B0606020202030204" pitchFamily="34" charset="0"/>
              </a:rPr>
              <a:t>Minor rumorosità</a:t>
            </a:r>
            <a:r>
              <a:rPr lang="it-IT" sz="1800" dirty="0" smtClean="0">
                <a:latin typeface="Arial Narrow" panose="020B0606020202030204" pitchFamily="34" charset="0"/>
              </a:rPr>
              <a:t>. Si </a:t>
            </a:r>
            <a:r>
              <a:rPr lang="it-IT" sz="1800" dirty="0">
                <a:latin typeface="Arial Narrow" panose="020B0606020202030204" pitchFamily="34" charset="0"/>
              </a:rPr>
              <a:t>evitano i colpi (</a:t>
            </a:r>
            <a:r>
              <a:rPr lang="it-IT" sz="1800" dirty="0" err="1">
                <a:latin typeface="Arial Narrow" panose="020B0606020202030204" pitchFamily="34" charset="0"/>
              </a:rPr>
              <a:t>Hammer</a:t>
            </a:r>
            <a:r>
              <a:rPr lang="it-IT" sz="1800" dirty="0">
                <a:latin typeface="Arial Narrow" panose="020B0606020202030204" pitchFamily="34" charset="0"/>
              </a:rPr>
              <a:t>) che si hanno ad ogni partenza o arresto del motore a piena tensione, e i conseguenti problemi di rumore, </a:t>
            </a:r>
            <a:endParaRPr lang="it-IT" sz="1800" dirty="0" smtClean="0">
              <a:latin typeface="Arial Narrow" panose="020B0606020202030204" pitchFamily="34" charset="0"/>
            </a:endParaRPr>
          </a:p>
          <a:p>
            <a:pPr marL="285750" indent="-285750" algn="l">
              <a:buFont typeface="Arial" panose="020B0604020202020204" pitchFamily="34" charset="0"/>
              <a:buChar char="•"/>
            </a:pPr>
            <a:r>
              <a:rPr lang="it-IT" sz="1800" b="1" dirty="0" smtClean="0">
                <a:latin typeface="Arial Narrow" panose="020B0606020202030204" pitchFamily="34" charset="0"/>
              </a:rPr>
              <a:t>Maggiore </a:t>
            </a:r>
            <a:r>
              <a:rPr lang="it-IT" sz="1800" b="1" dirty="0">
                <a:latin typeface="Arial Narrow" panose="020B0606020202030204" pitchFamily="34" charset="0"/>
              </a:rPr>
              <a:t>Affidabilità </a:t>
            </a:r>
            <a:r>
              <a:rPr lang="it-IT" sz="1800" b="1" dirty="0" smtClean="0">
                <a:latin typeface="Arial Narrow" panose="020B0606020202030204" pitchFamily="34" charset="0"/>
              </a:rPr>
              <a:t>dell’impianto. </a:t>
            </a:r>
            <a:r>
              <a:rPr lang="it-IT" sz="1800" dirty="0" smtClean="0">
                <a:latin typeface="Arial Narrow" panose="020B0606020202030204" pitchFamily="34" charset="0"/>
              </a:rPr>
              <a:t>Si evitano infatti le dannose </a:t>
            </a:r>
            <a:r>
              <a:rPr lang="it-IT" sz="1800" dirty="0">
                <a:latin typeface="Arial Narrow" panose="020B0606020202030204" pitchFamily="34" charset="0"/>
              </a:rPr>
              <a:t>sollecitazioni meccaniche al motore e alle restanti parti del compressore, sollecitazioni elettriche agli avvolgimenti del motore con le sovracorrenti di spunto, ecc</a:t>
            </a:r>
            <a:r>
              <a:rPr lang="it-IT" sz="1800" dirty="0" smtClean="0">
                <a:latin typeface="Arial Narrow" panose="020B0606020202030204" pitchFamily="34" charset="0"/>
              </a:rPr>
              <a:t>..</a:t>
            </a:r>
          </a:p>
          <a:p>
            <a:pPr algn="l"/>
            <a:endParaRPr lang="it-IT" sz="1800" dirty="0">
              <a:latin typeface="Arial Narrow" panose="020B0606020202030204" pitchFamily="34" charset="0"/>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sp>
        <p:nvSpPr>
          <p:cNvPr id="13" name="CasellaDiTesto 12"/>
          <p:cNvSpPr txBox="1"/>
          <p:nvPr/>
        </p:nvSpPr>
        <p:spPr>
          <a:xfrm>
            <a:off x="1907704" y="476672"/>
            <a:ext cx="5112568" cy="584775"/>
          </a:xfrm>
          <a:prstGeom prst="rect">
            <a:avLst/>
          </a:prstGeom>
          <a:noFill/>
        </p:spPr>
        <p:txBody>
          <a:bodyPr wrap="square" rtlCol="0">
            <a:spAutoFit/>
          </a:bodyPr>
          <a:lstStyle/>
          <a:p>
            <a:pPr algn="ctr"/>
            <a:r>
              <a:rPr lang="it-IT" sz="3200" dirty="0" smtClean="0">
                <a:latin typeface="Square721 BT" panose="020B0504020202060204" pitchFamily="34" charset="0"/>
              </a:rPr>
              <a:t>SIMPLIFY</a:t>
            </a:r>
            <a:endParaRPr lang="it-IT" sz="3200" dirty="0">
              <a:latin typeface="Square721 BT" panose="020B0504020202060204" pitchFamily="34" charset="0"/>
            </a:endParaRPr>
          </a:p>
        </p:txBody>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11753"/>
            <a:ext cx="2283567" cy="1519610"/>
          </a:xfrm>
          <a:prstGeom prst="rect">
            <a:avLst/>
          </a:prstGeom>
        </p:spPr>
      </p:pic>
      <p:sp>
        <p:nvSpPr>
          <p:cNvPr id="9"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809140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p:cNvPicPr>
            <a:picLocks noChangeAspect="1"/>
          </p:cNvPicPr>
          <p:nvPr/>
        </p:nvPicPr>
        <p:blipFill>
          <a:blip r:embed="rId2" cstate="print">
            <a:extLst>
              <a:ext uri="{BEBA8EAE-BF5A-486C-A8C5-ECC9F3942E4B}">
                <a14:imgProps xmlns:a14="http://schemas.microsoft.com/office/drawing/2010/main">
                  <a14:imgLayer r:embed="rId3">
                    <a14:imgEffect>
                      <a14:artisticPencilGrayscale/>
                    </a14:imgEffect>
                    <a14:imgEffect>
                      <a14:brightnessContrast bright="8000"/>
                    </a14:imgEffect>
                  </a14:imgLayer>
                </a14:imgProps>
              </a:ext>
              <a:ext uri="{28A0092B-C50C-407E-A947-70E740481C1C}">
                <a14:useLocalDpi xmlns:a14="http://schemas.microsoft.com/office/drawing/2010/main" val="0"/>
              </a:ext>
            </a:extLst>
          </a:blip>
          <a:stretch>
            <a:fillRect/>
          </a:stretch>
        </p:blipFill>
        <p:spPr>
          <a:xfrm>
            <a:off x="7380312" y="4611564"/>
            <a:ext cx="1849768" cy="2246436"/>
          </a:xfrm>
          <a:prstGeom prst="rect">
            <a:avLst/>
          </a:prstGeom>
        </p:spPr>
      </p:pic>
      <p:graphicFrame>
        <p:nvGraphicFramePr>
          <p:cNvPr id="4" name="Tabella 3"/>
          <p:cNvGraphicFramePr>
            <a:graphicFrameLocks noGrp="1"/>
          </p:cNvGraphicFramePr>
          <p:nvPr>
            <p:extLst>
              <p:ext uri="{D42A27DB-BD31-4B8C-83A1-F6EECF244321}">
                <p14:modId xmlns:p14="http://schemas.microsoft.com/office/powerpoint/2010/main" val="1984813973"/>
              </p:ext>
            </p:extLst>
          </p:nvPr>
        </p:nvGraphicFramePr>
        <p:xfrm>
          <a:off x="395536" y="1484784"/>
          <a:ext cx="8136904" cy="3505200"/>
        </p:xfrm>
        <a:graphic>
          <a:graphicData uri="http://schemas.openxmlformats.org/drawingml/2006/table">
            <a:tbl>
              <a:tblPr bandRow="1">
                <a:tableStyleId>{5C22544A-7EE6-4342-B048-85BDC9FD1C3A}</a:tableStyleId>
              </a:tblPr>
              <a:tblGrid>
                <a:gridCol w="4068452"/>
                <a:gridCol w="4068452"/>
              </a:tblGrid>
              <a:tr h="370840">
                <a:tc>
                  <a:txBody>
                    <a:bodyPr/>
                    <a:lstStyle/>
                    <a:p>
                      <a:r>
                        <a:rPr lang="en-US" sz="1400" kern="1200" dirty="0" smtClean="0">
                          <a:solidFill>
                            <a:schemeClr val="dk1"/>
                          </a:solidFill>
                          <a:effectLst/>
                          <a:latin typeface="Arial Narrow" panose="020B0606020202030204" pitchFamily="34" charset="0"/>
                          <a:ea typeface="+mn-ea"/>
                          <a:cs typeface="+mn-cs"/>
                        </a:rPr>
                        <a:t>NEO also simplifies the installation because a system with direct or star-delta type starting often involves the use of suitably oversized power contactors to counter the high electric arcing caused by the overcurrent normally associated with these starting systems. </a:t>
                      </a:r>
                    </a:p>
                    <a:p>
                      <a:endParaRPr lang="en-US" sz="1400" kern="1200" dirty="0" smtClean="0">
                        <a:solidFill>
                          <a:schemeClr val="dk1"/>
                        </a:solidFill>
                        <a:effectLst/>
                        <a:latin typeface="Arial Narrow" panose="020B0606020202030204" pitchFamily="34" charset="0"/>
                        <a:ea typeface="+mn-ea"/>
                        <a:cs typeface="+mn-cs"/>
                      </a:endParaRPr>
                    </a:p>
                    <a:p>
                      <a:r>
                        <a:rPr lang="en-US" sz="1400" kern="1200" dirty="0" smtClean="0">
                          <a:solidFill>
                            <a:schemeClr val="dk1"/>
                          </a:solidFill>
                          <a:effectLst/>
                          <a:latin typeface="Arial Narrow" panose="020B0606020202030204" pitchFamily="34" charset="0"/>
                          <a:ea typeface="+mn-ea"/>
                          <a:cs typeface="+mn-cs"/>
                        </a:rPr>
                        <a:t>In addition, protection systems for the motor via circuit breakers should always be provided. </a:t>
                      </a:r>
                    </a:p>
                    <a:p>
                      <a:r>
                        <a:rPr lang="en-US" sz="1400" kern="1200" dirty="0" smtClean="0">
                          <a:solidFill>
                            <a:schemeClr val="dk1"/>
                          </a:solidFill>
                          <a:effectLst/>
                          <a:latin typeface="Arial Narrow" panose="020B0606020202030204" pitchFamily="34" charset="0"/>
                          <a:ea typeface="+mn-ea"/>
                          <a:cs typeface="+mn-cs"/>
                        </a:rPr>
                        <a:t>So: </a:t>
                      </a:r>
                      <a:r>
                        <a:rPr lang="en-US" sz="1400" b="1" kern="1200" dirty="0" smtClean="0">
                          <a:solidFill>
                            <a:schemeClr val="dk1"/>
                          </a:solidFill>
                          <a:effectLst/>
                          <a:latin typeface="Arial Narrow" panose="020B0606020202030204" pitchFamily="34" charset="0"/>
                          <a:ea typeface="+mn-ea"/>
                          <a:cs typeface="+mn-cs"/>
                        </a:rPr>
                        <a:t>shutter/valve + cabinet + knife switch + motor control relay + motor overload protection automatic switch could be saved with a variable speed drive</a:t>
                      </a:r>
                      <a:r>
                        <a:rPr lang="en-US" sz="1400" kern="1200" dirty="0" smtClean="0">
                          <a:solidFill>
                            <a:schemeClr val="dk1"/>
                          </a:solidFill>
                          <a:effectLst/>
                          <a:latin typeface="Arial Narrow" panose="020B0606020202030204" pitchFamily="34" charset="0"/>
                          <a:ea typeface="+mn-ea"/>
                          <a:cs typeface="+mn-cs"/>
                        </a:rPr>
                        <a:t>. </a:t>
                      </a:r>
                    </a:p>
                    <a:p>
                      <a:endParaRPr lang="en-US" sz="1400" kern="1200" dirty="0" smtClean="0">
                        <a:solidFill>
                          <a:schemeClr val="dk1"/>
                        </a:solidFill>
                        <a:effectLst/>
                        <a:latin typeface="Arial Narrow" panose="020B0606020202030204" pitchFamily="34" charset="0"/>
                        <a:ea typeface="+mn-ea"/>
                        <a:cs typeface="+mn-cs"/>
                      </a:endParaRPr>
                    </a:p>
                    <a:p>
                      <a:r>
                        <a:rPr lang="en-US" sz="1400" kern="1200" dirty="0" smtClean="0">
                          <a:solidFill>
                            <a:schemeClr val="dk1"/>
                          </a:solidFill>
                          <a:effectLst/>
                          <a:latin typeface="Arial Narrow" panose="020B0606020202030204" pitchFamily="34" charset="0"/>
                          <a:ea typeface="+mn-ea"/>
                          <a:cs typeface="+mn-cs"/>
                        </a:rPr>
                        <a:t>Let’s add that in certain applications, just the cost of the choke (think for example of the proportional valve of a hydraulic power unit) exceeds that of an inverter. </a:t>
                      </a:r>
                      <a:endParaRPr lang="it-IT" sz="1400" kern="1200" dirty="0" smtClean="0">
                        <a:solidFill>
                          <a:schemeClr val="dk1"/>
                        </a:solidFill>
                        <a:effectLst/>
                        <a:latin typeface="Arial Narrow" panose="020B0606020202030204" pitchFamily="34" charset="0"/>
                        <a:ea typeface="+mn-ea"/>
                        <a:cs typeface="+mn-cs"/>
                      </a:endParaRPr>
                    </a:p>
                  </a:txBody>
                  <a:tcPr>
                    <a:noFill/>
                  </a:tcPr>
                </a:tc>
                <a:tc>
                  <a:txBody>
                    <a:bodyPr/>
                    <a:lstStyle/>
                    <a:p>
                      <a:r>
                        <a:rPr lang="it-IT" sz="1400" kern="1200" dirty="0" smtClean="0">
                          <a:solidFill>
                            <a:schemeClr val="dk1"/>
                          </a:solidFill>
                          <a:effectLst/>
                          <a:latin typeface="Arial Narrow" panose="020B0606020202030204" pitchFamily="34" charset="0"/>
                          <a:ea typeface="+mn-ea"/>
                          <a:cs typeface="+mn-cs"/>
                        </a:rPr>
                        <a:t>NEO, inoltre, semplificherebbe l’installazione, perché un </a:t>
                      </a:r>
                      <a:r>
                        <a:rPr lang="it-IT" sz="1400" b="1" kern="1200" dirty="0" smtClean="0">
                          <a:solidFill>
                            <a:schemeClr val="dk1"/>
                          </a:solidFill>
                          <a:effectLst/>
                          <a:latin typeface="Arial Narrow" panose="020B0606020202030204" pitchFamily="34" charset="0"/>
                          <a:ea typeface="+mn-ea"/>
                          <a:cs typeface="+mn-cs"/>
                        </a:rPr>
                        <a:t>sistema ad avviamento </a:t>
                      </a:r>
                      <a:r>
                        <a:rPr lang="it-IT" sz="1400" kern="1200" dirty="0" smtClean="0">
                          <a:solidFill>
                            <a:schemeClr val="dk1"/>
                          </a:solidFill>
                          <a:effectLst/>
                          <a:latin typeface="Arial Narrow" panose="020B0606020202030204" pitchFamily="34" charset="0"/>
                          <a:ea typeface="+mn-ea"/>
                          <a:cs typeface="+mn-cs"/>
                        </a:rPr>
                        <a:t>diretto o di uno di tipo stella/triangolo, prevede spesso l’utilizzo di </a:t>
                      </a:r>
                      <a:r>
                        <a:rPr lang="it-IT" sz="1400" b="1" kern="1200" dirty="0" smtClean="0">
                          <a:solidFill>
                            <a:schemeClr val="dk1"/>
                          </a:solidFill>
                          <a:effectLst/>
                          <a:latin typeface="Arial Narrow" panose="020B0606020202030204" pitchFamily="34" charset="0"/>
                          <a:ea typeface="+mn-ea"/>
                          <a:cs typeface="+mn-cs"/>
                        </a:rPr>
                        <a:t>contattori di potenza</a:t>
                      </a:r>
                      <a:r>
                        <a:rPr lang="it-IT" sz="1400" kern="1200" dirty="0" smtClean="0">
                          <a:solidFill>
                            <a:schemeClr val="dk1"/>
                          </a:solidFill>
                          <a:effectLst/>
                          <a:latin typeface="Arial Narrow" panose="020B0606020202030204" pitchFamily="34" charset="0"/>
                          <a:ea typeface="+mn-ea"/>
                          <a:cs typeface="+mn-cs"/>
                        </a:rPr>
                        <a:t> opportunamente sovradimensionati per contrastare gli elevati archi elettrici determinati dalle sovracorrenti normalmente introdotte da questi sistemi di avviamento. Inoltre, dovranno essere sempre previsti sistemi di protezione del motore mediante </a:t>
                      </a:r>
                      <a:r>
                        <a:rPr lang="it-IT" sz="1400" b="1" kern="1200" dirty="0" smtClean="0">
                          <a:solidFill>
                            <a:schemeClr val="dk1"/>
                          </a:solidFill>
                          <a:effectLst/>
                          <a:latin typeface="Arial Narrow" panose="020B0606020202030204" pitchFamily="34" charset="0"/>
                          <a:ea typeface="+mn-ea"/>
                          <a:cs typeface="+mn-cs"/>
                        </a:rPr>
                        <a:t>interruttori magnetotermici</a:t>
                      </a:r>
                      <a:r>
                        <a:rPr lang="it-IT" sz="1400" kern="1200" dirty="0" smtClean="0">
                          <a:solidFill>
                            <a:schemeClr val="dk1"/>
                          </a:solidFill>
                          <a:effectLst/>
                          <a:latin typeface="Arial Narrow" panose="020B0606020202030204" pitchFamily="34" charset="0"/>
                          <a:ea typeface="+mn-ea"/>
                          <a:cs typeface="+mn-cs"/>
                        </a:rPr>
                        <a:t>. La scelta di un Inverter semplifica parecchio l’installazione di un sistema di avviamento e regolazione, integrando, in un unico dispositivo, tutti i componenti sopra indicati. </a:t>
                      </a:r>
                    </a:p>
                    <a:p>
                      <a:r>
                        <a:rPr lang="it-IT" sz="1400" kern="1200" dirty="0" smtClean="0">
                          <a:solidFill>
                            <a:schemeClr val="dk1"/>
                          </a:solidFill>
                          <a:effectLst/>
                          <a:latin typeface="Arial Narrow" panose="020B0606020202030204" pitchFamily="34" charset="0"/>
                          <a:ea typeface="+mn-ea"/>
                          <a:cs typeface="+mn-cs"/>
                        </a:rPr>
                        <a:t>Aggiungiamo poi che in certe applicazioni già il costo d’acquisto della </a:t>
                      </a:r>
                      <a:r>
                        <a:rPr lang="it-IT" sz="1400" b="1" kern="1200" dirty="0" smtClean="0">
                          <a:solidFill>
                            <a:schemeClr val="dk1"/>
                          </a:solidFill>
                          <a:effectLst/>
                          <a:latin typeface="Arial Narrow" panose="020B0606020202030204" pitchFamily="34" charset="0"/>
                          <a:ea typeface="+mn-ea"/>
                          <a:cs typeface="+mn-cs"/>
                        </a:rPr>
                        <a:t>strozzatura</a:t>
                      </a:r>
                      <a:r>
                        <a:rPr lang="it-IT" sz="1400" kern="1200" dirty="0" smtClean="0">
                          <a:solidFill>
                            <a:schemeClr val="dk1"/>
                          </a:solidFill>
                          <a:effectLst/>
                          <a:latin typeface="Arial Narrow" panose="020B0606020202030204" pitchFamily="34" charset="0"/>
                          <a:ea typeface="+mn-ea"/>
                          <a:cs typeface="+mn-cs"/>
                        </a:rPr>
                        <a:t> (pensiamo per esempio alla valvola proporzionale di una centralina idraulica) supera quello dell’inverter.</a:t>
                      </a:r>
                      <a:endParaRPr lang="it-IT" sz="1400" dirty="0">
                        <a:latin typeface="Arial Narrow" panose="020B0606020202030204" pitchFamily="34" charset="0"/>
                      </a:endParaRPr>
                    </a:p>
                  </a:txBody>
                  <a:tcPr>
                    <a:noFill/>
                  </a:tcPr>
                </a:tc>
              </a:tr>
            </a:tbl>
          </a:graphicData>
        </a:graphic>
      </p:graphicFrame>
      <p:sp>
        <p:nvSpPr>
          <p:cNvPr id="13" name="CasellaDiTesto 12"/>
          <p:cNvSpPr txBox="1"/>
          <p:nvPr/>
        </p:nvSpPr>
        <p:spPr>
          <a:xfrm>
            <a:off x="1907704" y="476672"/>
            <a:ext cx="5112568" cy="584775"/>
          </a:xfrm>
          <a:prstGeom prst="rect">
            <a:avLst/>
          </a:prstGeom>
          <a:noFill/>
        </p:spPr>
        <p:txBody>
          <a:bodyPr wrap="square" rtlCol="0">
            <a:spAutoFit/>
          </a:bodyPr>
          <a:lstStyle/>
          <a:p>
            <a:pPr algn="ctr"/>
            <a:r>
              <a:rPr lang="it-IT" sz="3200" dirty="0" smtClean="0">
                <a:latin typeface="Square721 BT" panose="020B0504020202060204" pitchFamily="34" charset="0"/>
              </a:rPr>
              <a:t>SIMPLIFY</a:t>
            </a:r>
            <a:endParaRPr lang="it-IT" sz="3200" dirty="0">
              <a:latin typeface="Square721 BT" panose="020B050402020206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sp>
        <p:nvSpPr>
          <p:cNvPr id="17" name="AutoShape 2" descr="Risultati immagini per simplify"/>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4" descr="Risultati immagini per simplify"/>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9" name="Immagin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11753"/>
            <a:ext cx="2283567" cy="1519610"/>
          </a:xfrm>
          <a:prstGeom prst="rect">
            <a:avLst/>
          </a:prstGeom>
        </p:spPr>
      </p:pic>
      <p:sp>
        <p:nvSpPr>
          <p:cNvPr id="10"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1952235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rendimentiV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720" y="169249"/>
            <a:ext cx="16192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rendimentiV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098" y="188640"/>
            <a:ext cx="17049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ckaging_machine_assly_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50801"/>
            <a:ext cx="133350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ckaging_machine_assly_NEO_A"/>
          <p:cNvPicPr>
            <a:picLocks noChangeAspect="1" noChangeArrowheads="1"/>
          </p:cNvPicPr>
          <p:nvPr/>
        </p:nvPicPr>
        <p:blipFill rotWithShape="1">
          <a:blip r:embed="rId5">
            <a:extLst>
              <a:ext uri="{28A0092B-C50C-407E-A947-70E740481C1C}">
                <a14:useLocalDpi xmlns:a14="http://schemas.microsoft.com/office/drawing/2010/main" val="0"/>
              </a:ext>
            </a:extLst>
          </a:blip>
          <a:srcRect r="3622" b="37074"/>
          <a:stretch/>
        </p:blipFill>
        <p:spPr bwMode="auto">
          <a:xfrm>
            <a:off x="7092280" y="1636373"/>
            <a:ext cx="1523882" cy="13605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mp_with_trolley_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5779" y="4726369"/>
            <a:ext cx="17621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ump_with_trolley_NEO_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9599" y="4725144"/>
            <a:ext cx="20288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ntrifugal_pump+Motor_assly_type_1_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3332" y="1510916"/>
            <a:ext cx="18669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entrifugal_pump+Motor_assly_type_1_NEO_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402" y="1510916"/>
            <a:ext cx="18383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ower+Motor_assly_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534" y="3461742"/>
            <a:ext cx="16383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Blower+Motor_assly_NEO_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0590" y="3501008"/>
            <a:ext cx="1657350" cy="16954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ttore 1 5"/>
          <p:cNvCxnSpPr/>
          <p:nvPr/>
        </p:nvCxnSpPr>
        <p:spPr>
          <a:xfrm>
            <a:off x="4427984" y="169249"/>
            <a:ext cx="0" cy="6572119"/>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ccia a destra con strisce 6"/>
          <p:cNvSpPr/>
          <p:nvPr/>
        </p:nvSpPr>
        <p:spPr>
          <a:xfrm>
            <a:off x="4040232" y="2996952"/>
            <a:ext cx="747792" cy="792088"/>
          </a:xfrm>
          <a:prstGeom prst="stripedRightArrow">
            <a:avLst/>
          </a:prstGeom>
          <a:gradFill flip="none" rotWithShape="1">
            <a:gsLst>
              <a:gs pos="0">
                <a:srgbClr val="FF0000"/>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pic>
        <p:nvPicPr>
          <p:cNvPr id="22" name="Immagin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32240" y="11753"/>
            <a:ext cx="2283567" cy="1519610"/>
          </a:xfrm>
          <a:prstGeom prst="rect">
            <a:avLst/>
          </a:prstGeom>
        </p:spPr>
      </p:pic>
      <p:pic>
        <p:nvPicPr>
          <p:cNvPr id="17" name="Picture 7" descr="Packaging_machine_assly_NEO_A"/>
          <p:cNvPicPr>
            <a:picLocks noChangeAspect="1" noChangeArrowheads="1"/>
          </p:cNvPicPr>
          <p:nvPr/>
        </p:nvPicPr>
        <p:blipFill rotWithShape="1">
          <a:blip r:embed="rId5">
            <a:extLst>
              <a:ext uri="{28A0092B-C50C-407E-A947-70E740481C1C}">
                <a14:useLocalDpi xmlns:a14="http://schemas.microsoft.com/office/drawing/2010/main" val="0"/>
              </a:ext>
            </a:extLst>
          </a:blip>
          <a:srcRect l="17819" t="77876" r="4554" b="-15966"/>
          <a:stretch/>
        </p:blipFill>
        <p:spPr bwMode="auto">
          <a:xfrm>
            <a:off x="7419805" y="2866138"/>
            <a:ext cx="1227411" cy="911019"/>
          </a:xfrm>
          <a:prstGeom prst="rect">
            <a:avLst/>
          </a:prstGeom>
          <a:noFill/>
          <a:extLst>
            <a:ext uri="{909E8E84-426E-40DD-AFC4-6F175D3DCCD1}">
              <a14:hiddenFill xmlns:a14="http://schemas.microsoft.com/office/drawing/2010/main">
                <a:solidFill>
                  <a:srgbClr val="FFFFFF"/>
                </a:solidFill>
              </a14:hiddenFill>
            </a:ext>
          </a:extLst>
        </p:spPr>
      </p:pic>
      <p:sp>
        <p:nvSpPr>
          <p:cNvPr id="21"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1487156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a:xfrm>
            <a:off x="2915816" y="239087"/>
            <a:ext cx="5450168" cy="6618913"/>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sp>
        <p:nvSpPr>
          <p:cNvPr id="4" name="CasellaDiTesto 3"/>
          <p:cNvSpPr txBox="1"/>
          <p:nvPr/>
        </p:nvSpPr>
        <p:spPr>
          <a:xfrm>
            <a:off x="1907704" y="476672"/>
            <a:ext cx="5112568" cy="584775"/>
          </a:xfrm>
          <a:prstGeom prst="rect">
            <a:avLst/>
          </a:prstGeom>
          <a:noFill/>
        </p:spPr>
        <p:txBody>
          <a:bodyPr wrap="square" rtlCol="0">
            <a:spAutoFit/>
          </a:bodyPr>
          <a:lstStyle/>
          <a:p>
            <a:pPr algn="ctr"/>
            <a:r>
              <a:rPr lang="it-IT" sz="3200" dirty="0" smtClean="0">
                <a:latin typeface="Square721 BT" panose="020B0504020202060204" pitchFamily="34" charset="0"/>
              </a:rPr>
              <a:t>WHY NOT</a:t>
            </a:r>
            <a:endParaRPr lang="it-IT" sz="3200" dirty="0">
              <a:latin typeface="Square721 BT" panose="020B050402020206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2444587545"/>
              </p:ext>
            </p:extLst>
          </p:nvPr>
        </p:nvGraphicFramePr>
        <p:xfrm>
          <a:off x="395536" y="1484784"/>
          <a:ext cx="8136904" cy="5212080"/>
        </p:xfrm>
        <a:graphic>
          <a:graphicData uri="http://schemas.openxmlformats.org/drawingml/2006/table">
            <a:tbl>
              <a:tblPr bandRow="1">
                <a:tableStyleId>{5C22544A-7EE6-4342-B048-85BDC9FD1C3A}</a:tableStyleId>
              </a:tblPr>
              <a:tblGrid>
                <a:gridCol w="4068452"/>
                <a:gridCol w="4068452"/>
              </a:tblGrid>
              <a:tr h="370840">
                <a:tc>
                  <a:txBody>
                    <a:bodyPr/>
                    <a:lstStyle/>
                    <a:p>
                      <a:r>
                        <a:rPr lang="en-US" sz="1200" kern="1200" dirty="0" smtClean="0">
                          <a:solidFill>
                            <a:schemeClr val="dk1"/>
                          </a:solidFill>
                          <a:effectLst/>
                          <a:latin typeface="Arial Narrow" panose="020B0606020202030204" pitchFamily="34" charset="0"/>
                          <a:ea typeface="+mn-ea"/>
                          <a:cs typeface="+mn-cs"/>
                        </a:rPr>
                        <a:t>So why not just use inverters? Essentially for the ease of assembly (assumed) with respect to an electronic device to be wired up and programmed, the reduced size, the degree of protection from dust and liquids and the ease of use, the difficulty of integrating in the system the inverter with its cabinet, the accessibility of the controls. Sometimes also the cost of the inverter can be considerable, especially when it is added to that of a cabinet and cables.</a:t>
                      </a:r>
                      <a:endParaRPr lang="it-IT" sz="1200" kern="1200" dirty="0" smtClean="0">
                        <a:solidFill>
                          <a:schemeClr val="dk1"/>
                        </a:solidFill>
                        <a:effectLst/>
                        <a:latin typeface="Arial Narrow" panose="020B0606020202030204" pitchFamily="34" charset="0"/>
                        <a:ea typeface="+mn-ea"/>
                        <a:cs typeface="+mn-cs"/>
                      </a:endParaRPr>
                    </a:p>
                    <a:p>
                      <a:r>
                        <a:rPr lang="en-US" sz="1200" kern="1200" dirty="0" smtClean="0">
                          <a:solidFill>
                            <a:schemeClr val="dk1"/>
                          </a:solidFill>
                          <a:effectLst/>
                          <a:latin typeface="Arial Narrow" panose="020B0606020202030204" pitchFamily="34" charset="0"/>
                          <a:ea typeface="+mn-ea"/>
                          <a:cs typeface="+mn-cs"/>
                        </a:rPr>
                        <a:t>With NEO-</a:t>
                      </a:r>
                      <a:r>
                        <a:rPr lang="en-US" sz="1200" kern="1200" dirty="0" err="1" smtClean="0">
                          <a:solidFill>
                            <a:schemeClr val="dk1"/>
                          </a:solidFill>
                          <a:effectLst/>
                          <a:latin typeface="Arial Narrow" panose="020B0606020202030204" pitchFamily="34" charset="0"/>
                          <a:ea typeface="+mn-ea"/>
                          <a:cs typeface="+mn-cs"/>
                        </a:rPr>
                        <a:t>WiFi</a:t>
                      </a:r>
                      <a:r>
                        <a:rPr lang="en-US" sz="1200" kern="1200" dirty="0" smtClean="0">
                          <a:solidFill>
                            <a:schemeClr val="dk1"/>
                          </a:solidFill>
                          <a:effectLst/>
                          <a:latin typeface="Arial Narrow" panose="020B0606020202030204" pitchFamily="34" charset="0"/>
                          <a:ea typeface="+mn-ea"/>
                          <a:cs typeface="+mn-cs"/>
                        </a:rPr>
                        <a:t> these reasons are no longer valid. There remain only the advantages of the inverter. </a:t>
                      </a:r>
                      <a:r>
                        <a:rPr lang="it-IT" sz="1200" kern="1200" dirty="0" smtClean="0">
                          <a:solidFill>
                            <a:schemeClr val="dk1"/>
                          </a:solidFill>
                          <a:effectLst/>
                          <a:latin typeface="Arial Narrow" panose="020B0606020202030204" pitchFamily="34" charset="0"/>
                          <a:ea typeface="+mn-ea"/>
                          <a:cs typeface="+mn-cs"/>
                        </a:rPr>
                        <a:t>In </a:t>
                      </a:r>
                      <a:r>
                        <a:rPr lang="it-IT" sz="1200" kern="1200" dirty="0" err="1" smtClean="0">
                          <a:solidFill>
                            <a:schemeClr val="dk1"/>
                          </a:solidFill>
                          <a:effectLst/>
                          <a:latin typeface="Arial Narrow" panose="020B0606020202030204" pitchFamily="34" charset="0"/>
                          <a:ea typeface="+mn-ea"/>
                          <a:cs typeface="+mn-cs"/>
                        </a:rPr>
                        <a:t>fact</a:t>
                      </a:r>
                      <a:r>
                        <a:rPr lang="it-IT" sz="1200" kern="1200" dirty="0" smtClean="0">
                          <a:solidFill>
                            <a:schemeClr val="dk1"/>
                          </a:solidFill>
                          <a:effectLst/>
                          <a:latin typeface="Arial Narrow" panose="020B0606020202030204" pitchFamily="34" charset="0"/>
                          <a:ea typeface="+mn-ea"/>
                          <a:cs typeface="+mn-cs"/>
                        </a:rPr>
                        <a:t>:</a:t>
                      </a:r>
                    </a:p>
                    <a:p>
                      <a:pPr marL="171450" lvl="0" indent="-171450">
                        <a:buFont typeface="Arial" panose="020B0604020202020204" pitchFamily="34" charset="0"/>
                        <a:buChar char="•"/>
                      </a:pPr>
                      <a:r>
                        <a:rPr lang="en-US" sz="1200" kern="1200" dirty="0" smtClean="0">
                          <a:solidFill>
                            <a:schemeClr val="dk1"/>
                          </a:solidFill>
                          <a:effectLst/>
                          <a:latin typeface="Arial Narrow" panose="020B0606020202030204" pitchFamily="34" charset="0"/>
                          <a:ea typeface="+mn-ea"/>
                          <a:cs typeface="+mn-cs"/>
                        </a:rPr>
                        <a:t>NEO-</a:t>
                      </a:r>
                      <a:r>
                        <a:rPr lang="en-US" sz="1200" kern="1200" dirty="0" err="1" smtClean="0">
                          <a:solidFill>
                            <a:schemeClr val="dk1"/>
                          </a:solidFill>
                          <a:effectLst/>
                          <a:latin typeface="Arial Narrow" panose="020B0606020202030204" pitchFamily="34" charset="0"/>
                          <a:ea typeface="+mn-ea"/>
                          <a:cs typeface="+mn-cs"/>
                        </a:rPr>
                        <a:t>WiFi</a:t>
                      </a:r>
                      <a:r>
                        <a:rPr lang="en-US" sz="1200" kern="1200" dirty="0" smtClean="0">
                          <a:solidFill>
                            <a:schemeClr val="dk1"/>
                          </a:solidFill>
                          <a:effectLst/>
                          <a:latin typeface="Arial Narrow" panose="020B0606020202030204" pitchFamily="34" charset="0"/>
                          <a:ea typeface="+mn-ea"/>
                          <a:cs typeface="+mn-cs"/>
                        </a:rPr>
                        <a:t> is a motor-inverter and as such cancels the need for cables and cabinets, the study, the installation, the wiring, and the testing of the </a:t>
                      </a:r>
                      <a:r>
                        <a:rPr lang="en-US" sz="1200" kern="1200" dirty="0" err="1" smtClean="0">
                          <a:solidFill>
                            <a:schemeClr val="dk1"/>
                          </a:solidFill>
                          <a:effectLst/>
                          <a:latin typeface="Arial Narrow" panose="020B0606020202030204" pitchFamily="34" charset="0"/>
                          <a:ea typeface="+mn-ea"/>
                          <a:cs typeface="+mn-cs"/>
                        </a:rPr>
                        <a:t>motor+inverter</a:t>
                      </a:r>
                      <a:r>
                        <a:rPr lang="en-US" sz="1200" kern="1200" dirty="0" smtClean="0">
                          <a:solidFill>
                            <a:schemeClr val="dk1"/>
                          </a:solidFill>
                          <a:effectLst/>
                          <a:latin typeface="Arial Narrow" panose="020B0606020202030204" pitchFamily="34" charset="0"/>
                          <a:ea typeface="+mn-ea"/>
                          <a:cs typeface="+mn-cs"/>
                        </a:rPr>
                        <a:t> system, as well as the risks associated with possible errors. </a:t>
                      </a:r>
                      <a:endParaRPr lang="it-IT" sz="1200" kern="1200" dirty="0" smtClean="0">
                        <a:solidFill>
                          <a:schemeClr val="dk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en-US" sz="1200" kern="1200" dirty="0" smtClean="0">
                          <a:solidFill>
                            <a:schemeClr val="dk1"/>
                          </a:solidFill>
                          <a:effectLst/>
                          <a:latin typeface="Arial Narrow" panose="020B0606020202030204" pitchFamily="34" charset="0"/>
                          <a:ea typeface="+mn-ea"/>
                          <a:cs typeface="+mn-cs"/>
                        </a:rPr>
                        <a:t>Not requiring cables and cabinets, and being an integral part of the motor, it does not take up space</a:t>
                      </a:r>
                      <a:endParaRPr lang="it-IT" sz="1200" kern="1200" dirty="0" smtClean="0">
                        <a:solidFill>
                          <a:schemeClr val="dk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en-US" sz="1200" kern="1200" dirty="0" smtClean="0">
                          <a:solidFill>
                            <a:schemeClr val="dk1"/>
                          </a:solidFill>
                          <a:effectLst/>
                          <a:latin typeface="Arial Narrow" panose="020B0606020202030204" pitchFamily="34" charset="0"/>
                          <a:ea typeface="+mn-ea"/>
                          <a:cs typeface="+mn-cs"/>
                        </a:rPr>
                        <a:t>Programming is easier than using the TV remote control</a:t>
                      </a:r>
                      <a:endParaRPr lang="it-IT" sz="1200" kern="1200" dirty="0" smtClean="0">
                        <a:solidFill>
                          <a:schemeClr val="dk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en-US" sz="1200" kern="1200" dirty="0" smtClean="0">
                          <a:solidFill>
                            <a:schemeClr val="dk1"/>
                          </a:solidFill>
                          <a:effectLst/>
                          <a:latin typeface="Arial Narrow" panose="020B0606020202030204" pitchFamily="34" charset="0"/>
                          <a:ea typeface="+mn-ea"/>
                          <a:cs typeface="+mn-cs"/>
                        </a:rPr>
                        <a:t>The keypad of the NEO-</a:t>
                      </a:r>
                      <a:r>
                        <a:rPr lang="en-US" sz="1200" kern="1200" dirty="0" err="1" smtClean="0">
                          <a:solidFill>
                            <a:schemeClr val="dk1"/>
                          </a:solidFill>
                          <a:effectLst/>
                          <a:latin typeface="Arial Narrow" panose="020B0606020202030204" pitchFamily="34" charset="0"/>
                          <a:ea typeface="+mn-ea"/>
                          <a:cs typeface="+mn-cs"/>
                        </a:rPr>
                        <a:t>WiFi</a:t>
                      </a:r>
                      <a:r>
                        <a:rPr lang="en-US" sz="1200" kern="1200" dirty="0" smtClean="0">
                          <a:solidFill>
                            <a:schemeClr val="dk1"/>
                          </a:solidFill>
                          <a:effectLst/>
                          <a:latin typeface="Arial Narrow" panose="020B0606020202030204" pitchFamily="34" charset="0"/>
                          <a:ea typeface="+mn-ea"/>
                          <a:cs typeface="+mn-cs"/>
                        </a:rPr>
                        <a:t> is removable, can operate remotely over wireless and can be placed up to 20 meters away. No wiring, no cables. It does not need wiring because it is supplied by induction when placed in its housing on the motor or in the "BLOCK" device, or fed by rechargeable lithium batteries. Imagine for instance the advantage of installing a ceiling fan with this drive and controlling it from wherever you want without any installation cost</a:t>
                      </a:r>
                      <a:endParaRPr lang="it-IT" sz="1200" kern="1200" dirty="0" smtClean="0">
                        <a:solidFill>
                          <a:schemeClr val="dk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en-US" sz="1200" kern="1200" dirty="0" smtClean="0">
                          <a:solidFill>
                            <a:schemeClr val="dk1"/>
                          </a:solidFill>
                          <a:effectLst/>
                          <a:latin typeface="Arial Narrow" panose="020B0606020202030204" pitchFamily="34" charset="0"/>
                          <a:ea typeface="+mn-ea"/>
                          <a:cs typeface="+mn-cs"/>
                        </a:rPr>
                        <a:t>Even a child knows how to use a device with a red button, a green one, a left-zero-right switch and a control knob</a:t>
                      </a:r>
                      <a:endParaRPr lang="it-IT" sz="1200" kern="1200" dirty="0" smtClean="0">
                        <a:solidFill>
                          <a:schemeClr val="dk1"/>
                        </a:solidFill>
                        <a:effectLst/>
                        <a:latin typeface="Arial Narrow" panose="020B0606020202030204" pitchFamily="34" charset="0"/>
                        <a:ea typeface="+mn-ea"/>
                        <a:cs typeface="+mn-cs"/>
                      </a:endParaRPr>
                    </a:p>
                    <a:p>
                      <a:pPr marL="171450" indent="-171450">
                        <a:buFont typeface="Arial" panose="020B0604020202020204" pitchFamily="34" charset="0"/>
                        <a:buChar char="•"/>
                      </a:pPr>
                      <a:r>
                        <a:rPr lang="en-US" sz="1200" kern="1200" dirty="0" smtClean="0">
                          <a:solidFill>
                            <a:schemeClr val="dk1"/>
                          </a:solidFill>
                          <a:effectLst/>
                          <a:latin typeface="Arial Narrow" panose="020B0606020202030204" pitchFamily="34" charset="0"/>
                          <a:ea typeface="+mn-ea"/>
                          <a:cs typeface="+mn-cs"/>
                        </a:rPr>
                        <a:t>NEO-</a:t>
                      </a:r>
                      <a:r>
                        <a:rPr lang="en-US" sz="1200" kern="1200" dirty="0" err="1" smtClean="0">
                          <a:solidFill>
                            <a:schemeClr val="dk1"/>
                          </a:solidFill>
                          <a:effectLst/>
                          <a:latin typeface="Arial Narrow" panose="020B0606020202030204" pitchFamily="34" charset="0"/>
                          <a:ea typeface="+mn-ea"/>
                          <a:cs typeface="+mn-cs"/>
                        </a:rPr>
                        <a:t>WiFi</a:t>
                      </a:r>
                      <a:r>
                        <a:rPr lang="en-US" sz="1200" kern="1200" dirty="0" smtClean="0">
                          <a:solidFill>
                            <a:schemeClr val="dk1"/>
                          </a:solidFill>
                          <a:effectLst/>
                          <a:latin typeface="Arial Narrow" panose="020B0606020202030204" pitchFamily="34" charset="0"/>
                          <a:ea typeface="+mn-ea"/>
                          <a:cs typeface="+mn-cs"/>
                        </a:rPr>
                        <a:t> is IP65. Its keypad is IP67 </a:t>
                      </a:r>
                      <a:endParaRPr lang="it-IT" sz="1200" kern="1200" dirty="0" smtClean="0">
                        <a:solidFill>
                          <a:schemeClr val="dk1"/>
                        </a:solidFill>
                        <a:effectLst/>
                        <a:latin typeface="Arial Narrow" panose="020B0606020202030204" pitchFamily="34" charset="0"/>
                        <a:ea typeface="+mn-ea"/>
                        <a:cs typeface="+mn-cs"/>
                      </a:endParaRPr>
                    </a:p>
                  </a:txBody>
                  <a:tcPr>
                    <a:noFill/>
                  </a:tcPr>
                </a:tc>
                <a:tc>
                  <a:txBody>
                    <a:bodyPr/>
                    <a:lstStyle/>
                    <a:p>
                      <a:r>
                        <a:rPr lang="it-IT" sz="1200" kern="1200" dirty="0" smtClean="0">
                          <a:solidFill>
                            <a:schemeClr val="dk1"/>
                          </a:solidFill>
                          <a:effectLst/>
                          <a:latin typeface="Arial Narrow" panose="020B0606020202030204" pitchFamily="34" charset="0"/>
                          <a:ea typeface="+mn-ea"/>
                          <a:cs typeface="+mn-cs"/>
                        </a:rPr>
                        <a:t>E allora perché non si usano solo gli inverter? Essenzialmente per la facilità di montaggio (presunta) rispetto ad un dispositivo elettronico da cablare e programmare, l’ingombro ridotto, il grado di protezione IP a polvere e liquidi, la semplicità d’uso per l’utente, la difficoltà di integrare un inverter con cabina, l’accessibilità dei comandi. A volte anche il costo dell’inverter può essere considerevole, soprattutto quando si somma a quello di una cabina e dei cavi.</a:t>
                      </a:r>
                    </a:p>
                    <a:p>
                      <a:r>
                        <a:rPr lang="it-IT" sz="1200" kern="1200" dirty="0" smtClean="0">
                          <a:solidFill>
                            <a:schemeClr val="dk1"/>
                          </a:solidFill>
                          <a:effectLst/>
                          <a:latin typeface="Arial Narrow" panose="020B0606020202030204" pitchFamily="34" charset="0"/>
                          <a:ea typeface="+mn-ea"/>
                          <a:cs typeface="+mn-cs"/>
                        </a:rPr>
                        <a:t>Con NEO-</a:t>
                      </a:r>
                      <a:r>
                        <a:rPr lang="it-IT" sz="1200" kern="1200" dirty="0" err="1" smtClean="0">
                          <a:solidFill>
                            <a:schemeClr val="dk1"/>
                          </a:solidFill>
                          <a:effectLst/>
                          <a:latin typeface="Arial Narrow" panose="020B0606020202030204" pitchFamily="34" charset="0"/>
                          <a:ea typeface="+mn-ea"/>
                          <a:cs typeface="+mn-cs"/>
                        </a:rPr>
                        <a:t>WiFi</a:t>
                      </a:r>
                      <a:r>
                        <a:rPr lang="it-IT" sz="1200" kern="1200" dirty="0" smtClean="0">
                          <a:solidFill>
                            <a:schemeClr val="dk1"/>
                          </a:solidFill>
                          <a:effectLst/>
                          <a:latin typeface="Arial Narrow" panose="020B0606020202030204" pitchFamily="34" charset="0"/>
                          <a:ea typeface="+mn-ea"/>
                          <a:cs typeface="+mn-cs"/>
                        </a:rPr>
                        <a:t> tali ragioni non valgono più. Rimangono solo i vantaggi dell’inverter. Infatti:</a:t>
                      </a:r>
                    </a:p>
                    <a:p>
                      <a:pPr marL="171450" lvl="0" indent="-171450">
                        <a:buFont typeface="Arial" panose="020B0604020202020204" pitchFamily="34" charset="0"/>
                        <a:buChar char="•"/>
                      </a:pPr>
                      <a:r>
                        <a:rPr lang="it-IT" sz="1200" kern="1200" dirty="0" smtClean="0">
                          <a:solidFill>
                            <a:schemeClr val="dk1"/>
                          </a:solidFill>
                          <a:effectLst/>
                          <a:latin typeface="Arial Narrow" panose="020B0606020202030204" pitchFamily="34" charset="0"/>
                          <a:ea typeface="+mn-ea"/>
                          <a:cs typeface="+mn-cs"/>
                        </a:rPr>
                        <a:t>NEO-</a:t>
                      </a:r>
                      <a:r>
                        <a:rPr lang="it-IT" sz="1200" kern="1200" dirty="0" err="1" smtClean="0">
                          <a:solidFill>
                            <a:schemeClr val="dk1"/>
                          </a:solidFill>
                          <a:effectLst/>
                          <a:latin typeface="Arial Narrow" panose="020B0606020202030204" pitchFamily="34" charset="0"/>
                          <a:ea typeface="+mn-ea"/>
                          <a:cs typeface="+mn-cs"/>
                        </a:rPr>
                        <a:t>WiFi</a:t>
                      </a:r>
                      <a:r>
                        <a:rPr lang="it-IT" sz="1200" kern="1200" dirty="0" smtClean="0">
                          <a:solidFill>
                            <a:schemeClr val="dk1"/>
                          </a:solidFill>
                          <a:effectLst/>
                          <a:latin typeface="Arial Narrow" panose="020B0606020202030204" pitchFamily="34" charset="0"/>
                          <a:ea typeface="+mn-ea"/>
                          <a:cs typeface="+mn-cs"/>
                        </a:rPr>
                        <a:t> è un </a:t>
                      </a:r>
                      <a:r>
                        <a:rPr lang="it-IT" sz="1200" kern="1200" dirty="0" err="1" smtClean="0">
                          <a:solidFill>
                            <a:schemeClr val="dk1"/>
                          </a:solidFill>
                          <a:effectLst/>
                          <a:latin typeface="Arial Narrow" panose="020B0606020202030204" pitchFamily="34" charset="0"/>
                          <a:ea typeface="+mn-ea"/>
                          <a:cs typeface="+mn-cs"/>
                        </a:rPr>
                        <a:t>motoinverter</a:t>
                      </a:r>
                      <a:r>
                        <a:rPr lang="it-IT" sz="1200" kern="1200" dirty="0" smtClean="0">
                          <a:solidFill>
                            <a:schemeClr val="dk1"/>
                          </a:solidFill>
                          <a:effectLst/>
                          <a:latin typeface="Arial Narrow" panose="020B0606020202030204" pitchFamily="34" charset="0"/>
                          <a:ea typeface="+mn-ea"/>
                          <a:cs typeface="+mn-cs"/>
                        </a:rPr>
                        <a:t>, e, come tale cancella cavi e armadi, lo studio, l’installazione, il cablaggio, ed il collaudo del sistema </a:t>
                      </a:r>
                      <a:r>
                        <a:rPr lang="it-IT" sz="1200" kern="1200" dirty="0" err="1" smtClean="0">
                          <a:solidFill>
                            <a:schemeClr val="dk1"/>
                          </a:solidFill>
                          <a:effectLst/>
                          <a:latin typeface="Arial Narrow" panose="020B0606020202030204" pitchFamily="34" charset="0"/>
                          <a:ea typeface="+mn-ea"/>
                          <a:cs typeface="+mn-cs"/>
                        </a:rPr>
                        <a:t>motore+inverter</a:t>
                      </a:r>
                      <a:r>
                        <a:rPr lang="it-IT" sz="1200" kern="1200" dirty="0" smtClean="0">
                          <a:solidFill>
                            <a:schemeClr val="dk1"/>
                          </a:solidFill>
                          <a:effectLst/>
                          <a:latin typeface="Arial Narrow" panose="020B0606020202030204" pitchFamily="34" charset="0"/>
                          <a:ea typeface="+mn-ea"/>
                          <a:cs typeface="+mn-cs"/>
                        </a:rPr>
                        <a:t>, nonché i rischi connessi ad eventuali errori. </a:t>
                      </a:r>
                    </a:p>
                    <a:p>
                      <a:pPr marL="171450" lvl="0" indent="-171450">
                        <a:buFont typeface="Arial" panose="020B0604020202020204" pitchFamily="34" charset="0"/>
                        <a:buChar char="•"/>
                      </a:pPr>
                      <a:r>
                        <a:rPr lang="it-IT" sz="1200" kern="1200" dirty="0" smtClean="0">
                          <a:solidFill>
                            <a:schemeClr val="dk1"/>
                          </a:solidFill>
                          <a:effectLst/>
                          <a:latin typeface="Arial Narrow" panose="020B0606020202030204" pitchFamily="34" charset="0"/>
                          <a:ea typeface="+mn-ea"/>
                          <a:cs typeface="+mn-cs"/>
                        </a:rPr>
                        <a:t>Non richiedendo cavi e cabine, ed essendo parte integrande del motore, non ingombra</a:t>
                      </a:r>
                    </a:p>
                    <a:p>
                      <a:pPr marL="171450" lvl="0" indent="-171450">
                        <a:buFont typeface="Arial" panose="020B0604020202020204" pitchFamily="34" charset="0"/>
                        <a:buChar char="•"/>
                      </a:pPr>
                      <a:r>
                        <a:rPr lang="it-IT" sz="1200" kern="1200" dirty="0" smtClean="0">
                          <a:solidFill>
                            <a:schemeClr val="dk1"/>
                          </a:solidFill>
                          <a:effectLst/>
                          <a:latin typeface="Arial Narrow" panose="020B0606020202030204" pitchFamily="34" charset="0"/>
                          <a:ea typeface="+mn-ea"/>
                          <a:cs typeface="+mn-cs"/>
                        </a:rPr>
                        <a:t>La programmazione è più semplice che usare il telecomando del televisore</a:t>
                      </a:r>
                    </a:p>
                    <a:p>
                      <a:pPr marL="171450" lvl="0" indent="-171450">
                        <a:buFont typeface="Arial" panose="020B0604020202020204" pitchFamily="34" charset="0"/>
                        <a:buChar char="•"/>
                      </a:pPr>
                      <a:r>
                        <a:rPr lang="it-IT" sz="1200" kern="1200" dirty="0" smtClean="0">
                          <a:solidFill>
                            <a:schemeClr val="dk1"/>
                          </a:solidFill>
                          <a:effectLst/>
                          <a:latin typeface="Arial Narrow" panose="020B0606020202030204" pitchFamily="34" charset="0"/>
                          <a:ea typeface="+mn-ea"/>
                          <a:cs typeface="+mn-cs"/>
                        </a:rPr>
                        <a:t>La tastiera di NEO-</a:t>
                      </a:r>
                      <a:r>
                        <a:rPr lang="it-IT" sz="1200" kern="1200" dirty="0" err="1" smtClean="0">
                          <a:solidFill>
                            <a:schemeClr val="dk1"/>
                          </a:solidFill>
                          <a:effectLst/>
                          <a:latin typeface="Arial Narrow" panose="020B0606020202030204" pitchFamily="34" charset="0"/>
                          <a:ea typeface="+mn-ea"/>
                          <a:cs typeface="+mn-cs"/>
                        </a:rPr>
                        <a:t>WiFi</a:t>
                      </a:r>
                      <a:r>
                        <a:rPr lang="it-IT" sz="1200" kern="1200" dirty="0" smtClean="0">
                          <a:solidFill>
                            <a:schemeClr val="dk1"/>
                          </a:solidFill>
                          <a:effectLst/>
                          <a:latin typeface="Arial Narrow" panose="020B0606020202030204" pitchFamily="34" charset="0"/>
                          <a:ea typeface="+mn-ea"/>
                          <a:cs typeface="+mn-cs"/>
                        </a:rPr>
                        <a:t> è estraibile e </a:t>
                      </a:r>
                      <a:r>
                        <a:rPr lang="it-IT" sz="1200" kern="1200" dirty="0" err="1" smtClean="0">
                          <a:solidFill>
                            <a:schemeClr val="dk1"/>
                          </a:solidFill>
                          <a:effectLst/>
                          <a:latin typeface="Arial Narrow" panose="020B0606020202030204" pitchFamily="34" charset="0"/>
                          <a:ea typeface="+mn-ea"/>
                          <a:cs typeface="+mn-cs"/>
                        </a:rPr>
                        <a:t>remotabile</a:t>
                      </a:r>
                      <a:r>
                        <a:rPr lang="it-IT" sz="1200" kern="1200" dirty="0" smtClean="0">
                          <a:solidFill>
                            <a:schemeClr val="dk1"/>
                          </a:solidFill>
                          <a:effectLst/>
                          <a:latin typeface="Arial Narrow" panose="020B0606020202030204" pitchFamily="34" charset="0"/>
                          <a:ea typeface="+mn-ea"/>
                          <a:cs typeface="+mn-cs"/>
                        </a:rPr>
                        <a:t> wireless, e può essere posizionata ovunque, fino a 20mt di distanza. Nessun cablaggio, nessun cavo. Neanche lei ha bisogno di cablaggi, perché è alimentata ad induzione quando posta nel suo alloggiamento sul motore  o nel dispositivo “BLOCK”,  o a batterie litio ricaricabili. Immaginatevi per esempio il vantaggio di poter installare un ventilatore sul soffitto e di poterlo comandare da dove volete senza costi di installazione.</a:t>
                      </a:r>
                    </a:p>
                    <a:p>
                      <a:pPr marL="171450" lvl="0" indent="-171450">
                        <a:buFont typeface="Arial" panose="020B0604020202020204" pitchFamily="34" charset="0"/>
                        <a:buChar char="•"/>
                      </a:pPr>
                      <a:r>
                        <a:rPr lang="it-IT" sz="1200" kern="1200" dirty="0" smtClean="0">
                          <a:solidFill>
                            <a:schemeClr val="dk1"/>
                          </a:solidFill>
                          <a:effectLst/>
                          <a:latin typeface="Arial Narrow" panose="020B0606020202030204" pitchFamily="34" charset="0"/>
                          <a:ea typeface="+mn-ea"/>
                          <a:cs typeface="+mn-cs"/>
                        </a:rPr>
                        <a:t>Anche un bambino saprebbe usare un dispositivo con un tasto rosso, uno verde, un interruttore sinistra-zero-destra e una manopola di regolazione </a:t>
                      </a:r>
                    </a:p>
                    <a:p>
                      <a:pPr marL="171450" lvl="0" indent="-171450">
                        <a:buFont typeface="Arial" panose="020B0604020202020204" pitchFamily="34" charset="0"/>
                        <a:buChar char="•"/>
                      </a:pPr>
                      <a:r>
                        <a:rPr lang="it-IT" sz="1200" kern="1200" dirty="0" smtClean="0">
                          <a:solidFill>
                            <a:schemeClr val="dk1"/>
                          </a:solidFill>
                          <a:effectLst/>
                          <a:latin typeface="Arial Narrow" panose="020B0606020202030204" pitchFamily="34" charset="0"/>
                          <a:ea typeface="+mn-ea"/>
                          <a:cs typeface="+mn-cs"/>
                        </a:rPr>
                        <a:t>NEO-</a:t>
                      </a:r>
                      <a:r>
                        <a:rPr lang="it-IT" sz="1200" kern="1200" dirty="0" err="1" smtClean="0">
                          <a:solidFill>
                            <a:schemeClr val="dk1"/>
                          </a:solidFill>
                          <a:effectLst/>
                          <a:latin typeface="Arial Narrow" panose="020B0606020202030204" pitchFamily="34" charset="0"/>
                          <a:ea typeface="+mn-ea"/>
                          <a:cs typeface="+mn-cs"/>
                        </a:rPr>
                        <a:t>WiFi</a:t>
                      </a:r>
                      <a:r>
                        <a:rPr lang="it-IT" sz="1200" kern="1200" dirty="0" smtClean="0">
                          <a:solidFill>
                            <a:schemeClr val="dk1"/>
                          </a:solidFill>
                          <a:effectLst/>
                          <a:latin typeface="Arial Narrow" panose="020B0606020202030204" pitchFamily="34" charset="0"/>
                          <a:ea typeface="+mn-ea"/>
                          <a:cs typeface="+mn-cs"/>
                        </a:rPr>
                        <a:t> è IP65. La sua tastiera è IP67</a:t>
                      </a:r>
                      <a:endParaRPr lang="it-IT" sz="1200" kern="1200" dirty="0">
                        <a:solidFill>
                          <a:schemeClr val="dk1"/>
                        </a:solidFill>
                        <a:effectLst/>
                        <a:latin typeface="Arial Narrow" panose="020B0606020202030204" pitchFamily="34" charset="0"/>
                        <a:ea typeface="+mn-ea"/>
                        <a:cs typeface="+mn-cs"/>
                      </a:endParaRPr>
                    </a:p>
                  </a:txBody>
                  <a:tcPr>
                    <a:noFill/>
                  </a:tcPr>
                </a:tc>
              </a:tr>
            </a:tbl>
          </a:graphicData>
        </a:graphic>
      </p:graphicFrame>
      <p:sp>
        <p:nvSpPr>
          <p:cNvPr id="9" name="CasellaDiTesto 8"/>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Tree>
    <p:extLst>
      <p:ext uri="{BB962C8B-B14F-4D97-AF65-F5344CB8AC3E}">
        <p14:creationId xmlns:p14="http://schemas.microsoft.com/office/powerpoint/2010/main" val="1308119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14862"/>
            <a:ext cx="7984469" cy="565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magin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sp>
        <p:nvSpPr>
          <p:cNvPr id="17" name="AutoShape 2" descr="Risultati immagini per simplify"/>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4" descr="Risultati immagini per simplify"/>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476706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isultati immagini per italia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20000" cy="48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236960450"/>
              </p:ext>
            </p:extLst>
          </p:nvPr>
        </p:nvGraphicFramePr>
        <p:xfrm>
          <a:off x="251521" y="548681"/>
          <a:ext cx="8720174" cy="5220225"/>
        </p:xfrm>
        <a:graphic>
          <a:graphicData uri="http://schemas.openxmlformats.org/drawingml/2006/table">
            <a:tbl>
              <a:tblPr>
                <a:tableStyleId>{5C22544A-7EE6-4342-B048-85BDC9FD1C3A}</a:tableStyleId>
              </a:tblPr>
              <a:tblGrid>
                <a:gridCol w="799294"/>
                <a:gridCol w="279701"/>
                <a:gridCol w="1214019"/>
                <a:gridCol w="2549464"/>
                <a:gridCol w="3877696"/>
              </a:tblGrid>
              <a:tr h="204066">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en-US" sz="1200" b="1" u="none" strike="noStrike" noProof="0" dirty="0" smtClean="0">
                          <a:effectLst/>
                          <a:latin typeface="Square721 BT" panose="020B0504020202060204" pitchFamily="34" charset="0"/>
                        </a:rPr>
                        <a:t>Control</a:t>
                      </a:r>
                      <a:r>
                        <a:rPr lang="en-US" sz="1200" b="1" u="none" strike="noStrike" baseline="0" noProof="0" dirty="0" smtClean="0">
                          <a:effectLst/>
                          <a:latin typeface="Square721 BT" panose="020B0504020202060204" pitchFamily="34" charset="0"/>
                        </a:rPr>
                        <a:t> types</a:t>
                      </a:r>
                      <a:endParaRPr lang="en-US" sz="1200" b="1" i="0" u="none" strike="noStrike" noProof="0" dirty="0">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en-US" sz="1200" u="none" strike="noStrike" noProof="0" dirty="0" smtClean="0">
                          <a:effectLst/>
                          <a:latin typeface="Square721 BT" panose="020B0504020202060204" pitchFamily="34" charset="0"/>
                        </a:rPr>
                        <a:t>application</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en-US" sz="1000" u="none" strike="noStrike" noProof="0" dirty="0" err="1" smtClean="0">
                          <a:solidFill>
                            <a:schemeClr val="tx2"/>
                          </a:solidFill>
                          <a:effectLst/>
                          <a:latin typeface="Square721 BT" panose="020B0504020202060204" pitchFamily="34" charset="0"/>
                        </a:rPr>
                        <a:t>Exemples</a:t>
                      </a:r>
                      <a:endParaRPr lang="en-US" sz="1000" b="0" i="0" u="none" strike="noStrike" noProof="0" dirty="0">
                        <a:solidFill>
                          <a:schemeClr val="tx2"/>
                        </a:solidFill>
                        <a:effectLst/>
                        <a:latin typeface="Square721 BT" panose="020B0504020202060204" pitchFamily="34" charset="0"/>
                      </a:endParaRPr>
                    </a:p>
                  </a:txBody>
                  <a:tcPr marL="7725" marR="7725" marT="7725" marB="0" anchor="ctr">
                    <a:noFill/>
                  </a:tcPr>
                </a:tc>
              </a:tr>
              <a:tr h="204066">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1"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399861">
                <a:tc rowSpan="10">
                  <a:txBody>
                    <a:bodyPr/>
                    <a:lstStyle/>
                    <a:p>
                      <a:pPr algn="ctr" fontAlgn="ctr"/>
                      <a:r>
                        <a:rPr lang="it-IT" sz="1200" u="none" strike="noStrike" dirty="0" smtClean="0">
                          <a:effectLst>
                            <a:outerShdw blurRad="38100" dist="38100" dir="2700000" algn="tl">
                              <a:srgbClr val="000000">
                                <a:alpha val="43137"/>
                              </a:srgbClr>
                            </a:outerShdw>
                          </a:effectLst>
                          <a:latin typeface="Square721 Ex BT" panose="020B0507020202060203" pitchFamily="34" charset="0"/>
                        </a:rPr>
                        <a:t>NEO</a:t>
                      </a:r>
                    </a:p>
                    <a:p>
                      <a:pPr algn="ctr" fontAlgn="ctr"/>
                      <a:r>
                        <a:rPr lang="it-IT" sz="1200" u="none" strike="noStrike" dirty="0" err="1" smtClean="0">
                          <a:effectLst>
                            <a:outerShdw blurRad="38100" dist="38100" dir="2700000" algn="tl">
                              <a:srgbClr val="000000">
                                <a:alpha val="43137"/>
                              </a:srgbClr>
                            </a:outerShdw>
                          </a:effectLst>
                          <a:latin typeface="Square721 Ex BT" panose="020B0507020202060203" pitchFamily="34" charset="0"/>
                        </a:rPr>
                        <a:t>WiFi</a:t>
                      </a:r>
                      <a:endParaRPr lang="it-IT" sz="1200" b="0" i="0" u="none" strike="noStrike" dirty="0">
                        <a:solidFill>
                          <a:srgbClr val="000000"/>
                        </a:solidFill>
                        <a:effectLst>
                          <a:outerShdw blurRad="38100" dist="38100" dir="2700000" algn="tl">
                            <a:srgbClr val="000000">
                              <a:alpha val="43137"/>
                            </a:srgbClr>
                          </a:outerShdw>
                        </a:effectLst>
                        <a:latin typeface="Square721 Ex BT" panose="020B0507020202060203" pitchFamily="34" charset="0"/>
                      </a:endParaRPr>
                    </a:p>
                  </a:txBody>
                  <a:tcPr marL="7725" marR="7725" marT="7725" marB="0" anchor="ctr">
                    <a:noFill/>
                  </a:tcPr>
                </a:tc>
                <a:tc>
                  <a:txBody>
                    <a:bodyPr/>
                    <a:lstStyle/>
                    <a:p>
                      <a:pPr algn="l" fontAlgn="ctr"/>
                      <a:r>
                        <a:rPr lang="it-IT" sz="1200" u="none" strike="noStrike">
                          <a:effectLst/>
                          <a:latin typeface="Square721 BT" panose="020B0504020202060204" pitchFamily="34" charset="0"/>
                        </a:rPr>
                        <a:t> </a:t>
                      </a: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rowSpan="3">
                  <a:txBody>
                    <a:bodyPr/>
                    <a:lstStyle/>
                    <a:p>
                      <a:pPr algn="ctr" fontAlgn="ctr"/>
                      <a:r>
                        <a:rPr lang="it-IT" sz="1600" b="0" u="none" strike="noStrike" dirty="0" err="1">
                          <a:effectLst/>
                          <a:latin typeface="DS-Digital" pitchFamily="2" charset="0"/>
                        </a:rPr>
                        <a:t>rpm</a:t>
                      </a:r>
                      <a:endParaRPr lang="it-IT" sz="1600" b="0" i="0" u="none" strike="noStrike" dirty="0">
                        <a:solidFill>
                          <a:srgbClr val="000000"/>
                        </a:solidFill>
                        <a:effectLst/>
                        <a:latin typeface="DS-Digital" pitchFamily="2" charset="0"/>
                      </a:endParaRPr>
                    </a:p>
                  </a:txBody>
                  <a:tcPr marL="7725" marR="7725" marT="7725" marB="0" anchor="ctr">
                    <a:solidFill>
                      <a:srgbClr val="D9D9D9">
                        <a:alpha val="30980"/>
                      </a:srgbClr>
                    </a:solidFill>
                  </a:tcPr>
                </a:tc>
                <a:tc>
                  <a:txBody>
                    <a:bodyPr/>
                    <a:lstStyle/>
                    <a:p>
                      <a:pPr algn="ctr" fontAlgn="ctr"/>
                      <a:r>
                        <a:rPr lang="en-US" sz="1200" u="none" strike="noStrike" noProof="0" dirty="0" smtClean="0">
                          <a:effectLst/>
                          <a:latin typeface="Square721 BT" panose="020B0504020202060204" pitchFamily="34" charset="0"/>
                        </a:rPr>
                        <a:t>Industry </a:t>
                      </a:r>
                    </a:p>
                    <a:p>
                      <a:pPr algn="ctr" fontAlgn="ctr"/>
                      <a:r>
                        <a:rPr lang="en-US" sz="1000" u="none" strike="noStrike" noProof="0" dirty="0" smtClean="0">
                          <a:effectLst/>
                          <a:latin typeface="Square721 BT" panose="020B0504020202060204" pitchFamily="34" charset="0"/>
                        </a:rPr>
                        <a:t>(typical power transmission)</a:t>
                      </a:r>
                      <a:endParaRPr lang="en-US" sz="1000" b="0" i="0" u="none" strike="noStrike" noProof="0"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r>
                        <a:rPr lang="en-US" sz="1000" u="none" strike="noStrike" kern="1200" baseline="0" noProof="0" dirty="0" smtClean="0">
                          <a:solidFill>
                            <a:schemeClr val="tx2"/>
                          </a:solidFill>
                          <a:effectLst/>
                          <a:latin typeface="Square721 BT" panose="020B0504020202060204" pitchFamily="34" charset="0"/>
                          <a:ea typeface="+mn-ea"/>
                          <a:cs typeface="+mn-cs"/>
                        </a:rPr>
                        <a:t>Possible use with loop closed by encoder PID (Proportional, </a:t>
                      </a:r>
                      <a:endParaRPr lang="it-IT" sz="1000" u="none" strike="noStrike" kern="1200" baseline="0" dirty="0" smtClean="0">
                        <a:solidFill>
                          <a:schemeClr val="tx2"/>
                        </a:solidFill>
                        <a:effectLst/>
                        <a:latin typeface="Square721 BT" panose="020B0504020202060204" pitchFamily="34" charset="0"/>
                        <a:ea typeface="+mn-ea"/>
                        <a:cs typeface="+mn-cs"/>
                      </a:endParaRPr>
                    </a:p>
                    <a:p>
                      <a:pPr rtl="0"/>
                      <a:r>
                        <a:rPr lang="it-IT" sz="1000" u="none" strike="noStrike" kern="1200" baseline="0" dirty="0" smtClean="0">
                          <a:solidFill>
                            <a:schemeClr val="tx2"/>
                          </a:solidFill>
                          <a:effectLst/>
                          <a:latin typeface="Square721 BT" panose="020B0504020202060204" pitchFamily="34" charset="0"/>
                          <a:ea typeface="+mn-ea"/>
                          <a:cs typeface="+mn-cs"/>
                        </a:rPr>
                        <a:t>Integrative, Derivative</a:t>
                      </a:r>
                      <a:r>
                        <a:rPr lang="en-US" sz="1000" u="none" strike="noStrike" kern="1200" baseline="0" noProof="0" dirty="0" smtClean="0">
                          <a:solidFill>
                            <a:schemeClr val="tx2"/>
                          </a:solidFill>
                          <a:effectLst/>
                          <a:latin typeface="Square721 BT" panose="020B0504020202060204" pitchFamily="34" charset="0"/>
                          <a:ea typeface="+mn-ea"/>
                          <a:cs typeface="+mn-cs"/>
                        </a:rPr>
                        <a:t>)</a:t>
                      </a:r>
                      <a:endParaRPr lang="en-US" sz="1000" u="none" strike="noStrike" kern="1200" baseline="0" noProof="0" dirty="0">
                        <a:solidFill>
                          <a:schemeClr val="tx2"/>
                        </a:solidFill>
                        <a:effectLst/>
                        <a:latin typeface="Square721 BT" panose="020B0504020202060204" pitchFamily="34" charset="0"/>
                        <a:ea typeface="+mn-ea"/>
                        <a:cs typeface="+mn-cs"/>
                      </a:endParaRPr>
                    </a:p>
                  </a:txBody>
                  <a:tcPr marL="7725" marR="7725" marT="7725" marB="0" anchor="ctr">
                    <a:solidFill>
                      <a:srgbClr val="D9D9D9">
                        <a:alpha val="30980"/>
                      </a:srgbClr>
                    </a:solidFill>
                  </a:tcPr>
                </a:tc>
              </a:tr>
              <a:tr h="204066">
                <a:tc vMerge="1">
                  <a:txBody>
                    <a:bodyPr/>
                    <a:lstStyle/>
                    <a:p>
                      <a:endParaRPr lang="it-IT"/>
                    </a:p>
                  </a:txBody>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endParaRPr lang="it-IT"/>
                    </a:p>
                  </a:txBody>
                  <a:tcPr/>
                </a:tc>
                <a:tc>
                  <a:txBody>
                    <a:bodyPr/>
                    <a:lstStyle/>
                    <a:p>
                      <a:pPr algn="ctr" fontAlgn="ctr"/>
                      <a:r>
                        <a:rPr lang="en-US" sz="1200" u="none" strike="noStrike" noProof="0" dirty="0" smtClean="0">
                          <a:effectLst/>
                          <a:latin typeface="Square721 BT" panose="020B0504020202060204" pitchFamily="34" charset="0"/>
                        </a:rPr>
                        <a:t>Screw pumps</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en-US" sz="1000" u="none" strike="noStrike" noProof="0" dirty="0" smtClean="0">
                          <a:solidFill>
                            <a:schemeClr val="tx2"/>
                          </a:solidFill>
                          <a:effectLst/>
                          <a:latin typeface="Square721 BT" panose="020B0504020202060204" pitchFamily="34" charset="0"/>
                        </a:rPr>
                        <a:t> </a:t>
                      </a:r>
                      <a:endParaRPr lang="en-US" sz="1000" b="0" i="0" u="none" strike="noStrike" noProof="0"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399861">
                <a:tc vMerge="1">
                  <a:txBody>
                    <a:bodyPr/>
                    <a:lstStyle/>
                    <a:p>
                      <a:endParaRPr lang="it-IT"/>
                    </a:p>
                  </a:txBody>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endParaRPr lang="it-IT"/>
                    </a:p>
                  </a:txBody>
                  <a:tcPr/>
                </a:tc>
                <a:tc>
                  <a:txBody>
                    <a:bodyPr/>
                    <a:lstStyle/>
                    <a:p>
                      <a:pPr algn="ctr" fontAlgn="ctr"/>
                      <a:r>
                        <a:rPr lang="en-US" sz="1200" b="0" i="0" u="none" strike="noStrike" noProof="0" dirty="0" smtClean="0">
                          <a:solidFill>
                            <a:schemeClr val="dk1"/>
                          </a:solidFill>
                          <a:effectLst/>
                          <a:latin typeface="Square721 BT" panose="020B0504020202060204" pitchFamily="34" charset="0"/>
                        </a:rPr>
                        <a:t>Other</a:t>
                      </a:r>
                      <a:r>
                        <a:rPr lang="en-US" sz="1200" b="0" i="0" u="none" strike="noStrike" baseline="0" noProof="0" dirty="0" smtClean="0">
                          <a:solidFill>
                            <a:schemeClr val="dk1"/>
                          </a:solidFill>
                          <a:effectLst/>
                          <a:latin typeface="Square721 BT" panose="020B0504020202060204" pitchFamily="34" charset="0"/>
                        </a:rPr>
                        <a:t> pumps </a:t>
                      </a:r>
                    </a:p>
                    <a:p>
                      <a:pPr algn="ctr" fontAlgn="ctr"/>
                      <a:r>
                        <a:rPr lang="en-US" sz="1200" b="0" i="0" u="none" strike="noStrike" baseline="0" noProof="0" dirty="0" smtClean="0">
                          <a:solidFill>
                            <a:schemeClr val="dk1"/>
                          </a:solidFill>
                          <a:effectLst/>
                          <a:latin typeface="Square721 BT" panose="020B0504020202060204" pitchFamily="34" charset="0"/>
                        </a:rPr>
                        <a:t>with flow rate control</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en-US" sz="1000" b="0" i="0" u="none" strike="noStrike" noProof="0" dirty="0" smtClean="0">
                          <a:solidFill>
                            <a:schemeClr val="tx2"/>
                          </a:solidFill>
                          <a:effectLst/>
                          <a:latin typeface="Square721 BT" panose="020B0504020202060204" pitchFamily="34" charset="0"/>
                        </a:rPr>
                        <a:t>Metering</a:t>
                      </a:r>
                      <a:r>
                        <a:rPr lang="en-US" sz="1000" b="0" i="0" u="none" strike="noStrike" baseline="0" noProof="0" dirty="0" smtClean="0">
                          <a:solidFill>
                            <a:schemeClr val="tx2"/>
                          </a:solidFill>
                          <a:effectLst/>
                          <a:latin typeface="Square721 BT" panose="020B0504020202060204" pitchFamily="34" charset="0"/>
                        </a:rPr>
                        <a:t> pumps</a:t>
                      </a:r>
                      <a:endParaRPr lang="en-US" sz="1000" b="0" i="0" u="none" strike="noStrike" noProof="0"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45835">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en-US" sz="1200" b="0" i="0" u="none" strike="noStrike" noProof="0"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en-US" sz="1000" u="none" strike="noStrike" noProof="0" dirty="0" smtClean="0">
                          <a:solidFill>
                            <a:schemeClr val="tx2"/>
                          </a:solidFill>
                          <a:effectLst/>
                          <a:latin typeface="Square721 BT" panose="020B0504020202060204" pitchFamily="34" charset="0"/>
                        </a:rPr>
                        <a:t> </a:t>
                      </a:r>
                      <a:endParaRPr lang="en-US" sz="1000" b="0" i="0" u="none" strike="noStrike" noProof="0" dirty="0">
                        <a:solidFill>
                          <a:schemeClr val="tx2"/>
                        </a:solidFill>
                        <a:effectLst/>
                        <a:latin typeface="Square721 BT" panose="020B0504020202060204" pitchFamily="34" charset="0"/>
                      </a:endParaRPr>
                    </a:p>
                  </a:txBody>
                  <a:tcPr marL="7725" marR="7725" marT="7725" marB="0" anchor="ctr">
                    <a:noFill/>
                  </a:tcPr>
                </a:tc>
              </a:tr>
              <a:tr h="204066">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rowSpan="2">
                  <a:txBody>
                    <a:bodyPr/>
                    <a:lstStyle/>
                    <a:p>
                      <a:pPr algn="ctr" fontAlgn="ctr"/>
                      <a:r>
                        <a:rPr lang="it-IT" sz="1600" b="0" u="none" strike="noStrike" dirty="0">
                          <a:effectLst/>
                          <a:latin typeface="DS-Digital" pitchFamily="2" charset="0"/>
                        </a:rPr>
                        <a:t>bar </a:t>
                      </a:r>
                      <a:endParaRPr lang="it-IT" sz="1400" b="0" u="none" strike="noStrike" kern="1200" dirty="0">
                        <a:solidFill>
                          <a:schemeClr val="dk1"/>
                        </a:solidFill>
                        <a:effectLst/>
                        <a:latin typeface="Arial Narrow" panose="020B0606020202030204" pitchFamily="34" charset="0"/>
                        <a:ea typeface="+mn-ea"/>
                        <a:cs typeface="+mn-cs"/>
                      </a:endParaRPr>
                    </a:p>
                    <a:p>
                      <a:pPr algn="ctr" fontAlgn="ctr"/>
                      <a:r>
                        <a:rPr lang="it-IT" sz="1400" b="0" u="none" strike="noStrike" dirty="0" smtClean="0">
                          <a:effectLst/>
                          <a:latin typeface="Arial Narrow" panose="020B0606020202030204" pitchFamily="34" charset="0"/>
                        </a:rPr>
                        <a:t>(&lt;16)</a:t>
                      </a:r>
                      <a:endParaRPr lang="it-IT" sz="1400" b="0" i="0" u="none" strike="noStrike" dirty="0">
                        <a:solidFill>
                          <a:srgbClr val="000000"/>
                        </a:solidFill>
                        <a:effectLst/>
                        <a:latin typeface="Arial Narrow" panose="020B0606020202030204" pitchFamily="34" charset="0"/>
                      </a:endParaRPr>
                    </a:p>
                  </a:txBody>
                  <a:tcPr marL="7725" marR="7725" marT="7725" marB="0" anchor="ctr">
                    <a:solidFill>
                      <a:srgbClr val="D9D9D9">
                        <a:alpha val="30980"/>
                      </a:srgbClr>
                    </a:solidFill>
                  </a:tcPr>
                </a:tc>
                <a:tc>
                  <a:txBody>
                    <a:bodyPr/>
                    <a:lstStyle/>
                    <a:p>
                      <a:pPr algn="ctr" fontAlgn="ctr"/>
                      <a:r>
                        <a:rPr lang="en-US" sz="1200" u="none" strike="noStrike" noProof="0" dirty="0" smtClean="0">
                          <a:effectLst/>
                          <a:latin typeface="Square721 BT" panose="020B0504020202060204" pitchFamily="34" charset="0"/>
                        </a:rPr>
                        <a:t>compressors</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en-US" sz="1000" u="none" strike="noStrike" noProof="0" dirty="0" smtClean="0">
                          <a:solidFill>
                            <a:schemeClr val="tx2"/>
                          </a:solidFill>
                          <a:effectLst/>
                          <a:latin typeface="Square721 BT" panose="020B0504020202060204" pitchFamily="34" charset="0"/>
                        </a:rPr>
                        <a:t> </a:t>
                      </a:r>
                      <a:endParaRPr lang="en-US" sz="1000" b="0" i="0" u="none" strike="noStrike" noProof="0"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399861">
                <a:tc vMerge="1">
                  <a:txBody>
                    <a:bodyPr/>
                    <a:lstStyle/>
                    <a:p>
                      <a:endParaRPr lang="it-IT"/>
                    </a:p>
                  </a:txBody>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endParaRPr lang="it-IT"/>
                    </a:p>
                  </a:txBody>
                  <a:tcPr/>
                </a:tc>
                <a:tc>
                  <a:txBody>
                    <a:bodyPr/>
                    <a:lstStyle/>
                    <a:p>
                      <a:pPr algn="ctr" fontAlgn="ctr"/>
                      <a:r>
                        <a:rPr lang="en-US" sz="1200" b="0" i="0" u="none" strike="noStrike" baseline="0" noProof="0" dirty="0" smtClean="0">
                          <a:solidFill>
                            <a:schemeClr val="dk1"/>
                          </a:solidFill>
                          <a:effectLst/>
                          <a:latin typeface="Square721 BT" panose="020B0504020202060204" pitchFamily="34" charset="0"/>
                        </a:rPr>
                        <a:t>pumps with pressure control</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en-US" sz="1000" u="none" strike="noStrike" noProof="0" dirty="0" smtClean="0">
                          <a:solidFill>
                            <a:schemeClr val="tx2"/>
                          </a:solidFill>
                          <a:effectLst/>
                          <a:latin typeface="Square721 BT" panose="020B0504020202060204" pitchFamily="34" charset="0"/>
                        </a:rPr>
                        <a:t> </a:t>
                      </a:r>
                      <a:endParaRPr lang="en-US" sz="1000" b="0" i="0" u="none" strike="noStrike" noProof="0"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45835">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en-US" sz="1200" b="0" i="0" u="none" strike="noStrike" noProof="0"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en-US" sz="1000" u="none" strike="noStrike" noProof="0" dirty="0" smtClean="0">
                          <a:solidFill>
                            <a:schemeClr val="tx2"/>
                          </a:solidFill>
                          <a:effectLst/>
                          <a:latin typeface="Square721 BT" panose="020B0504020202060204" pitchFamily="34" charset="0"/>
                        </a:rPr>
                        <a:t> </a:t>
                      </a:r>
                      <a:endParaRPr lang="en-US" sz="1000" b="0" i="0" u="none" strike="noStrike" noProof="0" dirty="0">
                        <a:solidFill>
                          <a:schemeClr val="tx2"/>
                        </a:solidFill>
                        <a:effectLst/>
                        <a:latin typeface="Square721 BT" panose="020B0504020202060204" pitchFamily="34" charset="0"/>
                      </a:endParaRPr>
                    </a:p>
                  </a:txBody>
                  <a:tcPr marL="7725" marR="7725" marT="7725" marB="0" anchor="ctr">
                    <a:noFill/>
                  </a:tcPr>
                </a:tc>
              </a:tr>
              <a:tr h="399861">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it-IT" sz="1600" b="0" u="none" strike="noStrike" dirty="0">
                          <a:effectLst/>
                          <a:latin typeface="DS-Digital" pitchFamily="2" charset="0"/>
                        </a:rPr>
                        <a:t>bar </a:t>
                      </a:r>
                      <a:r>
                        <a:rPr lang="it-IT" sz="1000" b="0" u="none" strike="noStrike" kern="1200" dirty="0" smtClean="0">
                          <a:solidFill>
                            <a:schemeClr val="dk1"/>
                          </a:solidFill>
                          <a:effectLst/>
                          <a:latin typeface="Arial Narrow" panose="020B0606020202030204" pitchFamily="34" charset="0"/>
                          <a:ea typeface="+mn-ea"/>
                          <a:cs typeface="+mn-cs"/>
                        </a:rPr>
                        <a:t>(0-1600</a:t>
                      </a:r>
                      <a:r>
                        <a:rPr lang="it-IT" sz="1000" b="0" u="none" strike="noStrike" dirty="0" smtClean="0">
                          <a:effectLst/>
                          <a:latin typeface="Arial Narrow" panose="020B0606020202030204" pitchFamily="34" charset="0"/>
                        </a:rPr>
                        <a:t>)</a:t>
                      </a:r>
                      <a:endParaRPr lang="it-IT" sz="1000" b="0" i="0" u="none" strike="noStrike" dirty="0">
                        <a:solidFill>
                          <a:srgbClr val="000000"/>
                        </a:solidFill>
                        <a:effectLst/>
                        <a:latin typeface="Arial Narrow" panose="020B0606020202030204" pitchFamily="34" charset="0"/>
                      </a:endParaRPr>
                    </a:p>
                  </a:txBody>
                  <a:tcPr marL="7725" marR="7725" marT="7725" marB="0" anchor="ctr">
                    <a:solidFill>
                      <a:srgbClr val="D9D9D9">
                        <a:alpha val="30980"/>
                      </a:srgbClr>
                    </a:solidFill>
                  </a:tcPr>
                </a:tc>
                <a:tc>
                  <a:txBody>
                    <a:bodyPr/>
                    <a:lstStyle/>
                    <a:p>
                      <a:pPr algn="ctr" fontAlgn="ctr"/>
                      <a:r>
                        <a:rPr lang="en-US" sz="1200" b="0" i="0" u="none" strike="noStrike" noProof="0" dirty="0" smtClean="0">
                          <a:solidFill>
                            <a:schemeClr val="dk1"/>
                          </a:solidFill>
                          <a:effectLst/>
                          <a:latin typeface="Square721 BT" panose="020B0504020202060204" pitchFamily="34" charset="0"/>
                        </a:rPr>
                        <a:t>High</a:t>
                      </a:r>
                      <a:r>
                        <a:rPr lang="en-US" sz="1200" b="0" i="0" u="none" strike="noStrike" baseline="0" noProof="0" dirty="0" smtClean="0">
                          <a:solidFill>
                            <a:schemeClr val="dk1"/>
                          </a:solidFill>
                          <a:effectLst/>
                          <a:latin typeface="Square721 BT" panose="020B0504020202060204" pitchFamily="34" charset="0"/>
                        </a:rPr>
                        <a:t> pressure pumps with pressure control</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en-US" sz="1000" u="none" strike="noStrike" kern="1200" noProof="0" dirty="0" smtClean="0">
                          <a:solidFill>
                            <a:schemeClr val="tx2"/>
                          </a:solidFill>
                          <a:effectLst/>
                          <a:latin typeface="Square721 BT" panose="020B0504020202060204" pitchFamily="34" charset="0"/>
                          <a:ea typeface="+mn-ea"/>
                          <a:cs typeface="+mn-cs"/>
                        </a:rPr>
                        <a:t>Pressure Washers, </a:t>
                      </a:r>
                      <a:r>
                        <a:rPr lang="en-US" sz="1000" u="none" strike="noStrike" noProof="0" dirty="0" smtClean="0">
                          <a:solidFill>
                            <a:schemeClr val="tx2"/>
                          </a:solidFill>
                          <a:effectLst/>
                          <a:latin typeface="Square721 BT" panose="020B0504020202060204" pitchFamily="34" charset="0"/>
                        </a:rPr>
                        <a:t>washing systems, hydraulic power</a:t>
                      </a:r>
                      <a:r>
                        <a:rPr lang="en-US" sz="1000" u="none" strike="noStrike" baseline="0" noProof="0" dirty="0" smtClean="0">
                          <a:solidFill>
                            <a:schemeClr val="tx2"/>
                          </a:solidFill>
                          <a:effectLst/>
                          <a:latin typeface="Square721 BT" panose="020B0504020202060204" pitchFamily="34" charset="0"/>
                        </a:rPr>
                        <a:t> units</a:t>
                      </a:r>
                      <a:endParaRPr lang="en-US" sz="1000" b="0" i="0" u="none" strike="noStrike" noProof="0"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45835">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en-US" sz="1200" b="0" i="0" u="none" strike="noStrike" noProof="0"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en-US" sz="1000" u="none" strike="noStrike" noProof="0" dirty="0" smtClean="0">
                          <a:solidFill>
                            <a:schemeClr val="tx2"/>
                          </a:solidFill>
                          <a:effectLst/>
                          <a:latin typeface="Square721 BT" panose="020B0504020202060204" pitchFamily="34" charset="0"/>
                        </a:rPr>
                        <a:t> </a:t>
                      </a:r>
                      <a:endParaRPr lang="en-US" sz="1000" b="0" i="0" u="none" strike="noStrike" noProof="0" dirty="0">
                        <a:solidFill>
                          <a:schemeClr val="tx2"/>
                        </a:solidFill>
                        <a:effectLst/>
                        <a:latin typeface="Square721 BT" panose="020B0504020202060204" pitchFamily="34" charset="0"/>
                      </a:endParaRPr>
                    </a:p>
                  </a:txBody>
                  <a:tcPr marL="7725" marR="7725" marT="7725" marB="0" anchor="ctr">
                    <a:noFill/>
                  </a:tcPr>
                </a:tc>
              </a:tr>
              <a:tr h="399861">
                <a:tc vMerge="1">
                  <a:txBody>
                    <a:bodyPr/>
                    <a:lstStyle/>
                    <a:p>
                      <a:endParaRPr lang="it-IT"/>
                    </a:p>
                  </a:txBody>
                  <a:tcPr/>
                </a:tc>
                <a:tc>
                  <a:txBody>
                    <a:bodyPr/>
                    <a:lstStyle/>
                    <a:p>
                      <a:pPr algn="l" fontAlgn="ctr"/>
                      <a:r>
                        <a:rPr lang="it-IT" sz="1200" u="none" strike="noStrike">
                          <a:effectLst/>
                          <a:latin typeface="Square721 BT" panose="020B0504020202060204" pitchFamily="34" charset="0"/>
                        </a:rPr>
                        <a:t> </a:t>
                      </a: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it-IT" sz="1600" b="0" u="none" strike="noStrike" dirty="0">
                          <a:effectLst/>
                          <a:latin typeface="DS-Digital" pitchFamily="2" charset="0"/>
                        </a:rPr>
                        <a:t>psi</a:t>
                      </a:r>
                      <a:endParaRPr lang="it-IT" sz="1600" b="0" i="0" u="none" strike="noStrike" dirty="0">
                        <a:solidFill>
                          <a:srgbClr val="000000"/>
                        </a:solidFill>
                        <a:effectLst/>
                        <a:latin typeface="DS-Digital" pitchFamily="2" charset="0"/>
                      </a:endParaRPr>
                    </a:p>
                  </a:txBody>
                  <a:tcPr marL="7725" marR="7725" marT="7725" marB="0" anchor="ctr">
                    <a:solidFill>
                      <a:srgbClr val="D9D9D9">
                        <a:alpha val="30980"/>
                      </a:srgbClr>
                    </a:solidFill>
                  </a:tcPr>
                </a:tc>
                <a:tc>
                  <a:txBody>
                    <a:bodyPr/>
                    <a:lstStyle/>
                    <a:p>
                      <a:pPr algn="ctr" fontAlgn="ctr"/>
                      <a:r>
                        <a:rPr lang="en-US" sz="1200" u="none" strike="noStrike" noProof="0" dirty="0" smtClean="0">
                          <a:effectLst/>
                          <a:latin typeface="Square721 BT" panose="020B0504020202060204" pitchFamily="34" charset="0"/>
                        </a:rPr>
                        <a:t>ventilation</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u="none" strike="noStrike" kern="1200" noProof="0" dirty="0" smtClean="0">
                          <a:solidFill>
                            <a:schemeClr val="tx2"/>
                          </a:solidFill>
                          <a:effectLst/>
                          <a:latin typeface="Square721 BT" panose="020B0504020202060204" pitchFamily="34" charset="0"/>
                          <a:ea typeface="+mn-ea"/>
                          <a:cs typeface="+mn-cs"/>
                        </a:rPr>
                        <a:t>suction systems, industrial ventilation, </a:t>
                      </a:r>
                      <a:r>
                        <a:rPr lang="it-IT" sz="1000" u="none" strike="noStrike" kern="1200" dirty="0" smtClean="0">
                          <a:solidFill>
                            <a:schemeClr val="tx2"/>
                          </a:solidFill>
                          <a:effectLst/>
                          <a:latin typeface="Square721 BT" panose="020B0504020202060204" pitchFamily="34" charset="0"/>
                          <a:ea typeface="+mn-ea"/>
                          <a:cs typeface="+mn-cs"/>
                        </a:rPr>
                        <a:t>membrane air </a:t>
                      </a:r>
                      <a:r>
                        <a:rPr lang="it-IT" sz="1000" u="none" strike="noStrike" kern="1200" dirty="0" err="1" smtClean="0">
                          <a:solidFill>
                            <a:schemeClr val="tx2"/>
                          </a:solidFill>
                          <a:effectLst/>
                          <a:latin typeface="Square721 BT" panose="020B0504020202060204" pitchFamily="34" charset="0"/>
                          <a:ea typeface="+mn-ea"/>
                          <a:cs typeface="+mn-cs"/>
                        </a:rPr>
                        <a:t>domes</a:t>
                      </a:r>
                      <a:r>
                        <a:rPr lang="en-US" sz="1000" u="none" strike="noStrike" kern="1200" noProof="0" dirty="0" smtClean="0">
                          <a:solidFill>
                            <a:schemeClr val="tx2"/>
                          </a:solidFill>
                          <a:effectLst/>
                          <a:latin typeface="Square721 BT" panose="020B0504020202060204" pitchFamily="34" charset="0"/>
                          <a:ea typeface="+mn-ea"/>
                          <a:cs typeface="+mn-cs"/>
                        </a:rPr>
                        <a:t> </a:t>
                      </a:r>
                      <a:endParaRPr lang="en-US" sz="1000" u="none" strike="noStrike" kern="1200" noProof="0" dirty="0">
                        <a:solidFill>
                          <a:schemeClr val="tx2"/>
                        </a:solidFill>
                        <a:effectLst/>
                        <a:latin typeface="Square721 BT" panose="020B0504020202060204" pitchFamily="34" charset="0"/>
                        <a:ea typeface="+mn-ea"/>
                        <a:cs typeface="+mn-cs"/>
                      </a:endParaRPr>
                    </a:p>
                  </a:txBody>
                  <a:tcPr marL="7725" marR="7725" marT="7725" marB="0" anchor="ctr">
                    <a:solidFill>
                      <a:srgbClr val="D9D9D9">
                        <a:alpha val="30980"/>
                      </a:srgbClr>
                    </a:solidFill>
                  </a:tcPr>
                </a:tc>
              </a:tr>
              <a:tr h="245835">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en-US" sz="1200" b="0" i="0" u="none" strike="noStrike" noProof="0"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en-US" sz="1000" b="0" i="0" u="none" strike="noStrike" noProof="0" dirty="0">
                        <a:solidFill>
                          <a:schemeClr val="tx2"/>
                        </a:solidFill>
                        <a:effectLst/>
                        <a:latin typeface="Square721 BT" panose="020B0504020202060204" pitchFamily="34" charset="0"/>
                      </a:endParaRPr>
                    </a:p>
                  </a:txBody>
                  <a:tcPr marL="7725" marR="7725" marT="7725" marB="0" anchor="ctr">
                    <a:noFill/>
                  </a:tcPr>
                </a:tc>
              </a:tr>
              <a:tr h="399861">
                <a:tc>
                  <a:txBody>
                    <a:bodyPr/>
                    <a:lstStyle/>
                    <a:p>
                      <a:pPr marL="0" algn="ctr" defTabSz="914400" rtl="0" eaLnBrk="1" fontAlgn="ctr" latinLnBrk="0" hangingPunct="1"/>
                      <a:r>
                        <a:rPr lang="it-IT" sz="1200" u="none" strike="noStrike" kern="1200" dirty="0" smtClean="0">
                          <a:solidFill>
                            <a:schemeClr val="accent1">
                              <a:lumMod val="75000"/>
                            </a:schemeClr>
                          </a:solidFill>
                          <a:effectLst>
                            <a:outerShdw blurRad="38100" dist="38100" dir="2700000" algn="tl">
                              <a:srgbClr val="000000">
                                <a:alpha val="43137"/>
                              </a:srgbClr>
                            </a:outerShdw>
                          </a:effectLst>
                          <a:latin typeface="Square721 Ex BT" panose="020B0507020202060203" pitchFamily="34" charset="0"/>
                          <a:ea typeface="+mn-ea"/>
                          <a:cs typeface="+mn-cs"/>
                        </a:rPr>
                        <a:t>NEO</a:t>
                      </a:r>
                    </a:p>
                    <a:p>
                      <a:pPr marL="0" algn="ctr" defTabSz="914400" rtl="0" eaLnBrk="1" fontAlgn="ctr" latinLnBrk="0" hangingPunct="1"/>
                      <a:r>
                        <a:rPr lang="it-IT" sz="1200" u="none" strike="noStrike" kern="1200" dirty="0" smtClean="0">
                          <a:solidFill>
                            <a:schemeClr val="accent1">
                              <a:lumMod val="75000"/>
                            </a:schemeClr>
                          </a:solidFill>
                          <a:effectLst>
                            <a:outerShdw blurRad="38100" dist="38100" dir="2700000" algn="tl">
                              <a:srgbClr val="000000">
                                <a:alpha val="43137"/>
                              </a:srgbClr>
                            </a:outerShdw>
                          </a:effectLst>
                          <a:latin typeface="Square721 Ex BT" panose="020B0507020202060203" pitchFamily="34" charset="0"/>
                          <a:ea typeface="+mn-ea"/>
                          <a:cs typeface="+mn-cs"/>
                        </a:rPr>
                        <a:t>PUMP</a:t>
                      </a:r>
                      <a:endParaRPr lang="it-IT" sz="1200" u="none" strike="noStrike" kern="1200" dirty="0">
                        <a:solidFill>
                          <a:schemeClr val="accent1">
                            <a:lumMod val="75000"/>
                          </a:schemeClr>
                        </a:solidFill>
                        <a:effectLst>
                          <a:outerShdw blurRad="38100" dist="38100" dir="2700000" algn="tl">
                            <a:srgbClr val="000000">
                              <a:alpha val="43137"/>
                            </a:srgbClr>
                          </a:outerShdw>
                        </a:effectLst>
                        <a:latin typeface="Square721 Ex BT" panose="020B0507020202060203" pitchFamily="34" charset="0"/>
                        <a:ea typeface="+mn-ea"/>
                        <a:cs typeface="+mn-cs"/>
                      </a:endParaRPr>
                    </a:p>
                  </a:txBody>
                  <a:tcPr marL="7725" marR="7725" marT="7725" marB="0" anchor="ctr">
                    <a:noFill/>
                  </a:tcPr>
                </a:tc>
                <a:tc>
                  <a:txBody>
                    <a:bodyPr/>
                    <a:lstStyle/>
                    <a:p>
                      <a:pPr algn="r" fontAlgn="ctr"/>
                      <a:r>
                        <a:rPr lang="it-IT" sz="1200" u="none" strike="noStrike" dirty="0">
                          <a:effectLst/>
                          <a:latin typeface="Square721 BT" panose="020B0504020202060204" pitchFamily="34" charset="0"/>
                        </a:rPr>
                        <a:t> </a:t>
                      </a: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marL="0" algn="ctr" defTabSz="914400" rtl="0" eaLnBrk="1" fontAlgn="ctr" latinLnBrk="0" hangingPunct="1"/>
                      <a:r>
                        <a:rPr lang="it-IT" sz="1600" b="0" u="none" strike="noStrike" dirty="0">
                          <a:effectLst/>
                          <a:latin typeface="DS-Digital" pitchFamily="2" charset="0"/>
                        </a:rPr>
                        <a:t>bar </a:t>
                      </a:r>
                      <a:r>
                        <a:rPr lang="it-IT" sz="1000" b="0" u="none" strike="noStrike" kern="1200" dirty="0" smtClean="0">
                          <a:solidFill>
                            <a:schemeClr val="dk1"/>
                          </a:solidFill>
                          <a:effectLst/>
                          <a:latin typeface="Arial Narrow" panose="020B0606020202030204" pitchFamily="34" charset="0"/>
                          <a:ea typeface="+mn-ea"/>
                          <a:cs typeface="+mn-cs"/>
                        </a:rPr>
                        <a:t>(&lt;50)</a:t>
                      </a:r>
                      <a:endParaRPr lang="it-IT" sz="1000" b="0" u="none" strike="noStrike" kern="1200" dirty="0">
                        <a:solidFill>
                          <a:schemeClr val="dk1"/>
                        </a:solidFill>
                        <a:effectLst/>
                        <a:latin typeface="Arial Narrow" panose="020B0606020202030204" pitchFamily="34" charset="0"/>
                        <a:ea typeface="+mn-ea"/>
                        <a:cs typeface="+mn-cs"/>
                      </a:endParaRPr>
                    </a:p>
                  </a:txBody>
                  <a:tcPr marL="7725" marR="7725" marT="7725" marB="0" anchor="ctr">
                    <a:solidFill>
                      <a:srgbClr val="0066FF">
                        <a:alpha val="32157"/>
                      </a:srgbClr>
                    </a:solidFill>
                  </a:tcPr>
                </a:tc>
                <a:tc>
                  <a:txBody>
                    <a:bodyPr/>
                    <a:lstStyle/>
                    <a:p>
                      <a:pPr algn="ctr" fontAlgn="ctr"/>
                      <a:r>
                        <a:rPr lang="en-US" sz="1200" u="none" strike="noStrike" noProof="0" dirty="0" smtClean="0">
                          <a:effectLst/>
                          <a:latin typeface="Square721 BT" panose="020B0504020202060204" pitchFamily="34" charset="0"/>
                        </a:rPr>
                        <a:t>Centrifugal</a:t>
                      </a:r>
                      <a:r>
                        <a:rPr lang="en-US" sz="1200" u="none" strike="noStrike" baseline="0" noProof="0" dirty="0" smtClean="0">
                          <a:effectLst/>
                          <a:latin typeface="Square721 BT" panose="020B0504020202060204" pitchFamily="34" charset="0"/>
                        </a:rPr>
                        <a:t> pumps</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0066FF">
                        <a:alpha val="32157"/>
                      </a:srgbClr>
                    </a:solidFill>
                  </a:tcPr>
                </a:tc>
                <a:tc>
                  <a:txBody>
                    <a:bodyPr/>
                    <a:lstStyle/>
                    <a:p>
                      <a:pPr algn="l" fontAlgn="ctr"/>
                      <a:r>
                        <a:rPr lang="en-US" sz="1000" u="none" strike="noStrike" noProof="0" dirty="0" smtClean="0">
                          <a:solidFill>
                            <a:schemeClr val="tx2"/>
                          </a:solidFill>
                          <a:effectLst/>
                          <a:latin typeface="Square721 BT" panose="020B0504020202060204" pitchFamily="34" charset="0"/>
                        </a:rPr>
                        <a:t>autoclave, drip irrigation</a:t>
                      </a:r>
                      <a:endParaRPr lang="en-US" sz="1000" b="0" i="0" u="none" strike="noStrike" noProof="0" dirty="0">
                        <a:solidFill>
                          <a:schemeClr val="tx2"/>
                        </a:solidFill>
                        <a:effectLst/>
                        <a:latin typeface="Square721 BT" panose="020B0504020202060204" pitchFamily="34" charset="0"/>
                      </a:endParaRPr>
                    </a:p>
                  </a:txBody>
                  <a:tcPr marL="7725" marR="7725" marT="7725" marB="0" anchor="ctr">
                    <a:solidFill>
                      <a:srgbClr val="0066FF">
                        <a:alpha val="32157"/>
                      </a:srgbClr>
                    </a:solidFill>
                  </a:tcPr>
                </a:tc>
              </a:tr>
              <a:tr h="245835">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en-US" sz="1200" b="0" i="0" u="none" strike="noStrike" noProof="0"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en-US" sz="1000" b="0" i="0" u="none" strike="noStrike" noProof="0" dirty="0">
                        <a:solidFill>
                          <a:schemeClr val="tx2"/>
                        </a:solidFill>
                        <a:effectLst/>
                        <a:latin typeface="Square721 BT" panose="020B0504020202060204" pitchFamily="34" charset="0"/>
                      </a:endParaRPr>
                    </a:p>
                  </a:txBody>
                  <a:tcPr marL="7725" marR="7725" marT="7725" marB="0" anchor="ctr">
                    <a:noFill/>
                  </a:tcPr>
                </a:tc>
              </a:tr>
              <a:tr h="0">
                <a:tc rowSpan="3">
                  <a:txBody>
                    <a:bodyPr/>
                    <a:lstStyle/>
                    <a:p>
                      <a:pPr algn="ctr" fontAlgn="ctr"/>
                      <a:r>
                        <a:rPr lang="it-IT" sz="1200" u="none" strike="noStrike" kern="1200" dirty="0" smtClean="0">
                          <a:solidFill>
                            <a:srgbClr val="FFC000"/>
                          </a:solidFill>
                          <a:effectLst>
                            <a:outerShdw blurRad="38100" dist="38100" dir="2700000" algn="tl">
                              <a:srgbClr val="000000">
                                <a:alpha val="43137"/>
                              </a:srgbClr>
                            </a:outerShdw>
                          </a:effectLst>
                          <a:latin typeface="Square721 Ex BT" panose="020B0507020202060203" pitchFamily="34" charset="0"/>
                          <a:ea typeface="+mn-ea"/>
                          <a:cs typeface="+mn-cs"/>
                        </a:rPr>
                        <a:t>NEO</a:t>
                      </a:r>
                    </a:p>
                    <a:p>
                      <a:pPr algn="ctr" fontAlgn="ctr"/>
                      <a:r>
                        <a:rPr lang="it-IT" sz="1200" u="none" strike="noStrike" kern="1200" dirty="0" smtClean="0">
                          <a:solidFill>
                            <a:srgbClr val="FFC000"/>
                          </a:solidFill>
                          <a:effectLst>
                            <a:outerShdw blurRad="38100" dist="38100" dir="2700000" algn="tl">
                              <a:srgbClr val="000000">
                                <a:alpha val="43137"/>
                              </a:srgbClr>
                            </a:outerShdw>
                          </a:effectLst>
                          <a:latin typeface="Square721 Ex BT" panose="020B0507020202060203" pitchFamily="34" charset="0"/>
                          <a:ea typeface="+mn-ea"/>
                          <a:cs typeface="+mn-cs"/>
                        </a:rPr>
                        <a:t>SOLAR</a:t>
                      </a:r>
                      <a:endParaRPr lang="it-IT" sz="1200" u="none" strike="noStrike" kern="1200" dirty="0">
                        <a:solidFill>
                          <a:srgbClr val="FFC000"/>
                        </a:solidFill>
                        <a:effectLst>
                          <a:outerShdw blurRad="38100" dist="38100" dir="2700000" algn="tl">
                            <a:srgbClr val="000000">
                              <a:alpha val="43137"/>
                            </a:srgbClr>
                          </a:outerShdw>
                        </a:effectLst>
                        <a:latin typeface="Square721 Ex BT" panose="020B0507020202060203" pitchFamily="34" charset="0"/>
                        <a:ea typeface="+mn-ea"/>
                        <a:cs typeface="+mn-cs"/>
                      </a:endParaRPr>
                    </a:p>
                  </a:txBody>
                  <a:tcPr marL="7725" marR="7725" marT="7725" marB="0" anchor="ctr">
                    <a:noFill/>
                  </a:tcPr>
                </a:tc>
                <a:tc>
                  <a:txBody>
                    <a:bodyPr/>
                    <a:lstStyle/>
                    <a:p>
                      <a:pPr algn="ctr" fontAlgn="ctr"/>
                      <a:r>
                        <a:rPr lang="it-IT" sz="1200" u="none" strike="noStrike" dirty="0">
                          <a:effectLst/>
                          <a:latin typeface="Square721 BT" panose="020B0504020202060204" pitchFamily="34" charset="0"/>
                        </a:rPr>
                        <a:t> </a:t>
                      </a: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600" b="0" u="none" strike="noStrike" dirty="0" smtClean="0">
                          <a:effectLst/>
                          <a:latin typeface="DS-Digital" pitchFamily="2" charset="0"/>
                        </a:rPr>
                        <a:t>Bar </a:t>
                      </a:r>
                      <a:r>
                        <a:rPr lang="it-IT" sz="1000" b="0" u="none" strike="noStrike" kern="1200" dirty="0" smtClean="0">
                          <a:solidFill>
                            <a:schemeClr val="dk1"/>
                          </a:solidFill>
                          <a:effectLst/>
                          <a:latin typeface="Arial Narrow" panose="020B0606020202030204" pitchFamily="34" charset="0"/>
                          <a:ea typeface="+mn-ea"/>
                          <a:cs typeface="+mn-cs"/>
                        </a:rPr>
                        <a:t>(&lt;50)</a:t>
                      </a:r>
                    </a:p>
                    <a:p>
                      <a:pPr algn="ctr" fontAlgn="ctr"/>
                      <a:endParaRPr lang="it-IT" sz="1600" b="0" i="0" u="none" strike="noStrike" dirty="0">
                        <a:solidFill>
                          <a:srgbClr val="000000"/>
                        </a:solidFill>
                        <a:effectLst/>
                        <a:latin typeface="Arial Narrow" panose="020B0606020202030204" pitchFamily="34" charset="0"/>
                      </a:endParaRPr>
                    </a:p>
                  </a:txBody>
                  <a:tcPr marL="7725" marR="7725" marT="7725" marB="0" anchor="ctr">
                    <a:solidFill>
                      <a:srgbClr val="FFFFCC">
                        <a:alpha val="25882"/>
                      </a:srgbClr>
                    </a:solidFill>
                  </a:tcPr>
                </a:tc>
                <a:tc rowSpan="3">
                  <a:txBody>
                    <a:bodyPr/>
                    <a:lstStyle/>
                    <a:p>
                      <a:pPr algn="ctr" fontAlgn="ctr"/>
                      <a:r>
                        <a:rPr lang="en-US" sz="1200" u="none" strike="noStrike" noProof="0" dirty="0" smtClean="0">
                          <a:effectLst/>
                          <a:latin typeface="Square721 BT" panose="020B0504020202060204" pitchFamily="34" charset="0"/>
                        </a:rPr>
                        <a:t>Centrifugal</a:t>
                      </a:r>
                      <a:r>
                        <a:rPr lang="en-US" sz="1200" u="none" strike="noStrike" baseline="0" noProof="0" dirty="0" smtClean="0">
                          <a:effectLst/>
                          <a:latin typeface="Square721 BT" panose="020B0504020202060204" pitchFamily="34" charset="0"/>
                        </a:rPr>
                        <a:t> pumps with solar energy or </a:t>
                      </a:r>
                      <a:r>
                        <a:rPr lang="en-US" sz="1200" u="none" strike="noStrike" baseline="0" noProof="0" dirty="0" err="1" smtClean="0">
                          <a:effectLst/>
                          <a:latin typeface="Square721 BT" panose="020B0504020202060204" pitchFamily="34" charset="0"/>
                        </a:rPr>
                        <a:t>solar+grid</a:t>
                      </a:r>
                      <a:endParaRPr lang="en-US" sz="1200" b="0" i="0" u="none" strike="noStrike" noProof="0" dirty="0">
                        <a:solidFill>
                          <a:srgbClr val="000000"/>
                        </a:solidFill>
                        <a:effectLst/>
                        <a:latin typeface="Square721 BT" panose="020B0504020202060204" pitchFamily="34" charset="0"/>
                      </a:endParaRPr>
                    </a:p>
                  </a:txBody>
                  <a:tcPr marL="7725" marR="7725" marT="7725" marB="0" anchor="ctr">
                    <a:solidFill>
                      <a:srgbClr val="FFFFCC">
                        <a:alpha val="25882"/>
                      </a:srgbClr>
                    </a:solidFill>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000" u="none" strike="noStrike" kern="1200" dirty="0" smtClean="0">
                          <a:solidFill>
                            <a:schemeClr val="tx2"/>
                          </a:solidFill>
                          <a:effectLst/>
                          <a:latin typeface="Square721 BT" panose="020B0504020202060204" pitchFamily="34" charset="0"/>
                          <a:ea typeface="+mn-ea"/>
                          <a:cs typeface="+mn-cs"/>
                        </a:rPr>
                        <a:t>sprinkler </a:t>
                      </a:r>
                      <a:r>
                        <a:rPr lang="it-IT" sz="1000" u="none" strike="noStrike" kern="1200" dirty="0" err="1" smtClean="0">
                          <a:solidFill>
                            <a:schemeClr val="tx2"/>
                          </a:solidFill>
                          <a:effectLst/>
                          <a:latin typeface="Square721 BT" panose="020B0504020202060204" pitchFamily="34" charset="0"/>
                          <a:ea typeface="+mn-ea"/>
                          <a:cs typeface="+mn-cs"/>
                        </a:rPr>
                        <a:t>irrigation</a:t>
                      </a:r>
                      <a:r>
                        <a:rPr lang="en-US" sz="1000" u="none" strike="noStrike" kern="1200" noProof="0" dirty="0" smtClean="0">
                          <a:solidFill>
                            <a:schemeClr val="tx2"/>
                          </a:solidFill>
                          <a:effectLst/>
                          <a:latin typeface="Square721 BT" panose="020B0504020202060204" pitchFamily="34" charset="0"/>
                          <a:ea typeface="+mn-ea"/>
                          <a:cs typeface="+mn-cs"/>
                        </a:rPr>
                        <a:t>, </a:t>
                      </a:r>
                      <a:r>
                        <a:rPr lang="en-US" sz="1000" u="none" strike="noStrike" noProof="0" dirty="0" smtClean="0">
                          <a:solidFill>
                            <a:schemeClr val="tx2"/>
                          </a:solidFill>
                          <a:effectLst/>
                          <a:latin typeface="Square721 BT" panose="020B0504020202060204" pitchFamily="34" charset="0"/>
                        </a:rPr>
                        <a:t>drip irrigation</a:t>
                      </a:r>
                      <a:endParaRPr lang="en-US" sz="1000" b="0" i="0" u="none" strike="noStrike" noProof="0" dirty="0" smtClean="0">
                        <a:solidFill>
                          <a:schemeClr val="tx2"/>
                        </a:solidFill>
                        <a:effectLst/>
                        <a:latin typeface="Square721 BT" panose="020B0504020202060204" pitchFamily="34" charset="0"/>
                      </a:endParaRPr>
                    </a:p>
                  </a:txBody>
                  <a:tcPr marL="7725" marR="7725" marT="7725" marB="0" anchor="ctr">
                    <a:solidFill>
                      <a:srgbClr val="FFFFCC">
                        <a:alpha val="25882"/>
                      </a:srgbClr>
                    </a:solidFill>
                  </a:tcPr>
                </a:tc>
              </a:tr>
              <a:tr h="0">
                <a:tc vMerge="1">
                  <a:txBody>
                    <a:bodyPr/>
                    <a:lstStyle/>
                    <a:p>
                      <a:endParaRPr lang="it-IT"/>
                    </a:p>
                  </a:txBody>
                  <a:tcPr/>
                </a:tc>
                <a:tc rowSpan="2">
                  <a:txBody>
                    <a:bodyPr/>
                    <a:lstStyle/>
                    <a:p>
                      <a:pPr algn="ctr" fontAlgn="ctr"/>
                      <a:r>
                        <a:rPr lang="it-IT" sz="1200" u="none" strike="noStrike" dirty="0">
                          <a:effectLst/>
                          <a:latin typeface="Square721 BT" panose="020B0504020202060204" pitchFamily="34" charset="0"/>
                        </a:rPr>
                        <a:t> </a:t>
                      </a: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rowSpan="2">
                  <a:txBody>
                    <a:bodyPr/>
                    <a:lstStyle/>
                    <a:p>
                      <a:pPr algn="ctr" fontAlgn="ctr"/>
                      <a:r>
                        <a:rPr lang="it-IT" sz="1600" b="0" u="none" strike="noStrike" dirty="0" err="1">
                          <a:effectLst/>
                          <a:latin typeface="DS-Digital" pitchFamily="2" charset="0"/>
                        </a:rPr>
                        <a:t>rpm</a:t>
                      </a:r>
                      <a:endParaRPr lang="it-IT" sz="1600" b="0" i="0" u="none" strike="noStrike" dirty="0">
                        <a:solidFill>
                          <a:srgbClr val="000000"/>
                        </a:solidFill>
                        <a:effectLst/>
                        <a:latin typeface="DS-Digital" pitchFamily="2" charset="0"/>
                      </a:endParaRPr>
                    </a:p>
                  </a:txBody>
                  <a:tcPr marL="7725" marR="7725" marT="7725" marB="0" anchor="ctr">
                    <a:solidFill>
                      <a:srgbClr val="FFFFCC">
                        <a:alpha val="25882"/>
                      </a:srgbClr>
                    </a:solidFill>
                  </a:tcPr>
                </a:tc>
                <a:tc vMerge="1">
                  <a:txBody>
                    <a:bodyPr/>
                    <a:lstStyle/>
                    <a:p>
                      <a:endParaRPr lang="it-IT"/>
                    </a:p>
                  </a:txBody>
                  <a:tcPr/>
                </a:tc>
                <a:tc vMerge="1">
                  <a:txBody>
                    <a:bodyPr/>
                    <a:lstStyle/>
                    <a:p>
                      <a:endParaRPr lang="it-IT"/>
                    </a:p>
                  </a:txBody>
                  <a:tcPr/>
                </a:tc>
              </a:tr>
              <a:tr h="0">
                <a:tc vMerge="1">
                  <a:txBody>
                    <a:bodyPr/>
                    <a:lstStyle/>
                    <a:p>
                      <a:endParaRPr lang="it-IT"/>
                    </a:p>
                  </a:txBody>
                  <a:tcPr/>
                </a:tc>
                <a:tc vMerge="1">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solidFill>
                      <a:srgbClr val="FFFFCC">
                        <a:alpha val="25882"/>
                      </a:srgbClr>
                    </a:solidFill>
                  </a:tcPr>
                </a:tc>
                <a:tc vMerge="1">
                  <a:txBody>
                    <a:bodyPr/>
                    <a:lstStyle/>
                    <a:p>
                      <a:endParaRPr lang="it-IT"/>
                    </a:p>
                  </a:txBody>
                  <a:tcPr/>
                </a:tc>
                <a:tc>
                  <a:txBody>
                    <a:bodyPr/>
                    <a:lstStyle/>
                    <a:p>
                      <a:pPr algn="l" fontAlgn="ctr"/>
                      <a:r>
                        <a:rPr lang="en-US" sz="1000" u="none" strike="noStrike" kern="1200" dirty="0" smtClean="0">
                          <a:solidFill>
                            <a:schemeClr val="tx2"/>
                          </a:solidFill>
                          <a:effectLst/>
                          <a:latin typeface="Square721 BT" panose="020B0504020202060204" pitchFamily="34" charset="0"/>
                          <a:ea typeface="+mn-ea"/>
                          <a:cs typeface="+mn-cs"/>
                        </a:rPr>
                        <a:t>Irrigation by flooding or sliding</a:t>
                      </a:r>
                      <a:r>
                        <a:rPr lang="en-US" sz="1000" u="none" strike="noStrike" kern="1200" noProof="0" dirty="0" smtClean="0">
                          <a:solidFill>
                            <a:schemeClr val="tx2"/>
                          </a:solidFill>
                          <a:effectLst/>
                          <a:latin typeface="Square721 BT" panose="020B0504020202060204" pitchFamily="34" charset="0"/>
                          <a:ea typeface="+mn-ea"/>
                          <a:cs typeface="+mn-cs"/>
                        </a:rPr>
                        <a:t>, </a:t>
                      </a:r>
                      <a:r>
                        <a:rPr lang="en-US" sz="1000" u="none" strike="noStrike" noProof="0" dirty="0" smtClean="0">
                          <a:solidFill>
                            <a:schemeClr val="tx2"/>
                          </a:solidFill>
                          <a:effectLst/>
                          <a:latin typeface="Square721 BT" panose="020B0504020202060204" pitchFamily="34" charset="0"/>
                        </a:rPr>
                        <a:t>water storage</a:t>
                      </a:r>
                    </a:p>
                  </a:txBody>
                  <a:tcPr marL="7725" marR="7725" marT="7725" marB="0" anchor="ctr">
                    <a:solidFill>
                      <a:srgbClr val="FFFFCC">
                        <a:alpha val="25882"/>
                      </a:srgbClr>
                    </a:solidFill>
                  </a:tcPr>
                </a:tc>
              </a:tr>
            </a:tbl>
          </a:graphicData>
        </a:graphic>
      </p:graphicFrame>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755862"/>
            <a:ext cx="844220" cy="900000"/>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20" y="3429000"/>
            <a:ext cx="843862" cy="900000"/>
          </a:xfrm>
          <a:prstGeom prst="rect">
            <a:avLst/>
          </a:prstGeom>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873" y="1484784"/>
            <a:ext cx="844131" cy="900000"/>
          </a:xfrm>
          <a:prstGeom prst="rect">
            <a:avLst/>
          </a:prstGeom>
        </p:spPr>
      </p:pic>
      <p:sp>
        <p:nvSpPr>
          <p:cNvPr id="14" name="Parentesi graffa aperta 13"/>
          <p:cNvSpPr/>
          <p:nvPr/>
        </p:nvSpPr>
        <p:spPr>
          <a:xfrm>
            <a:off x="971600" y="980728"/>
            <a:ext cx="348614" cy="3168352"/>
          </a:xfrm>
          <a:prstGeom prst="leftBrace">
            <a:avLst>
              <a:gd name="adj1" fmla="val 36139"/>
              <a:gd name="adj2" fmla="val 49717"/>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Parentesi graffa aperta 14"/>
          <p:cNvSpPr/>
          <p:nvPr/>
        </p:nvSpPr>
        <p:spPr>
          <a:xfrm>
            <a:off x="1012952" y="4437112"/>
            <a:ext cx="307261" cy="397811"/>
          </a:xfrm>
          <a:prstGeom prst="leftBrace">
            <a:avLst>
              <a:gd name="adj1" fmla="val 36139"/>
              <a:gd name="adj2" fmla="val 49717"/>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Parentesi graffa aperta 15"/>
          <p:cNvSpPr/>
          <p:nvPr/>
        </p:nvSpPr>
        <p:spPr>
          <a:xfrm>
            <a:off x="1032181" y="5085184"/>
            <a:ext cx="307261" cy="720080"/>
          </a:xfrm>
          <a:prstGeom prst="leftBrace">
            <a:avLst>
              <a:gd name="adj1" fmla="val 36139"/>
              <a:gd name="adj2" fmla="val 4971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sp>
        <p:nvSpPr>
          <p:cNvPr id="19"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987300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isultati immagini per inglese"/>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
            <a:ext cx="720000" cy="46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a 3"/>
          <p:cNvGraphicFramePr>
            <a:graphicFrameLocks noGrp="1"/>
          </p:cNvGraphicFramePr>
          <p:nvPr>
            <p:extLst>
              <p:ext uri="{D42A27DB-BD31-4B8C-83A1-F6EECF244321}">
                <p14:modId xmlns:p14="http://schemas.microsoft.com/office/powerpoint/2010/main" val="3985322233"/>
              </p:ext>
            </p:extLst>
          </p:nvPr>
        </p:nvGraphicFramePr>
        <p:xfrm>
          <a:off x="251521" y="548681"/>
          <a:ext cx="8720174" cy="5314310"/>
        </p:xfrm>
        <a:graphic>
          <a:graphicData uri="http://schemas.openxmlformats.org/drawingml/2006/table">
            <a:tbl>
              <a:tblPr>
                <a:tableStyleId>{5C22544A-7EE6-4342-B048-85BDC9FD1C3A}</a:tableStyleId>
              </a:tblPr>
              <a:tblGrid>
                <a:gridCol w="799294"/>
                <a:gridCol w="279701"/>
                <a:gridCol w="1214019"/>
                <a:gridCol w="2549464"/>
                <a:gridCol w="3877696"/>
              </a:tblGrid>
              <a:tr h="204066">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it-IT" sz="1200" b="1" u="none" strike="noStrike" dirty="0">
                          <a:effectLst/>
                          <a:latin typeface="Square721 BT" panose="020B0504020202060204" pitchFamily="34" charset="0"/>
                        </a:rPr>
                        <a:t>tipi di </a:t>
                      </a:r>
                      <a:r>
                        <a:rPr lang="it-IT" sz="1200" b="1" u="none" strike="noStrike" dirty="0" smtClean="0">
                          <a:effectLst/>
                          <a:latin typeface="Square721 BT" panose="020B0504020202060204" pitchFamily="34" charset="0"/>
                        </a:rPr>
                        <a:t>controllo</a:t>
                      </a:r>
                      <a:endParaRPr lang="it-IT" sz="1200" b="1"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it-IT" sz="1200" u="none" strike="noStrike" dirty="0">
                          <a:effectLst/>
                          <a:latin typeface="Square721 BT" panose="020B0504020202060204" pitchFamily="34" charset="0"/>
                        </a:rPr>
                        <a:t>applicazione</a:t>
                      </a: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it-IT" sz="1000" u="none" strike="noStrike" dirty="0">
                          <a:solidFill>
                            <a:schemeClr val="tx2"/>
                          </a:solidFill>
                          <a:effectLst/>
                          <a:latin typeface="Square721 BT" panose="020B0504020202060204" pitchFamily="34" charset="0"/>
                        </a:rPr>
                        <a:t>esempi</a:t>
                      </a: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204066">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1"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399861">
                <a:tc rowSpan="10">
                  <a:txBody>
                    <a:bodyPr/>
                    <a:lstStyle/>
                    <a:p>
                      <a:pPr algn="ctr" fontAlgn="ctr"/>
                      <a:r>
                        <a:rPr lang="it-IT" sz="1200" u="none" strike="noStrike" dirty="0" smtClean="0">
                          <a:effectLst>
                            <a:outerShdw blurRad="38100" dist="38100" dir="2700000" algn="tl">
                              <a:srgbClr val="000000">
                                <a:alpha val="43137"/>
                              </a:srgbClr>
                            </a:outerShdw>
                          </a:effectLst>
                          <a:latin typeface="Square721 Ex BT" panose="020B0507020202060203" pitchFamily="34" charset="0"/>
                        </a:rPr>
                        <a:t>NEO</a:t>
                      </a:r>
                    </a:p>
                    <a:p>
                      <a:pPr algn="ctr" fontAlgn="ctr"/>
                      <a:r>
                        <a:rPr lang="it-IT" sz="1200" u="none" strike="noStrike" dirty="0" err="1" smtClean="0">
                          <a:effectLst>
                            <a:outerShdw blurRad="38100" dist="38100" dir="2700000" algn="tl">
                              <a:srgbClr val="000000">
                                <a:alpha val="43137"/>
                              </a:srgbClr>
                            </a:outerShdw>
                          </a:effectLst>
                          <a:latin typeface="Square721 Ex BT" panose="020B0507020202060203" pitchFamily="34" charset="0"/>
                        </a:rPr>
                        <a:t>WiFi</a:t>
                      </a:r>
                      <a:endParaRPr lang="it-IT" sz="1200" b="0" i="0" u="none" strike="noStrike" dirty="0">
                        <a:solidFill>
                          <a:srgbClr val="000000"/>
                        </a:solidFill>
                        <a:effectLst>
                          <a:outerShdw blurRad="38100" dist="38100" dir="2700000" algn="tl">
                            <a:srgbClr val="000000">
                              <a:alpha val="43137"/>
                            </a:srgbClr>
                          </a:outerShdw>
                        </a:effectLst>
                        <a:latin typeface="Square721 Ex BT" panose="020B0507020202060203" pitchFamily="34" charset="0"/>
                      </a:endParaRPr>
                    </a:p>
                  </a:txBody>
                  <a:tcPr marL="7725" marR="7725" marT="7725" marB="0" anchor="ctr">
                    <a:noFill/>
                  </a:tcPr>
                </a:tc>
                <a:tc>
                  <a:txBody>
                    <a:bodyPr/>
                    <a:lstStyle/>
                    <a:p>
                      <a:pPr algn="l" fontAlgn="ctr"/>
                      <a:r>
                        <a:rPr lang="it-IT" sz="1200" u="none" strike="noStrike">
                          <a:effectLst/>
                          <a:latin typeface="Square721 BT" panose="020B0504020202060204" pitchFamily="34" charset="0"/>
                        </a:rPr>
                        <a:t> </a:t>
                      </a: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rowSpan="3">
                  <a:txBody>
                    <a:bodyPr/>
                    <a:lstStyle/>
                    <a:p>
                      <a:pPr algn="ctr" fontAlgn="ctr"/>
                      <a:r>
                        <a:rPr lang="it-IT" sz="1600" b="0" u="none" strike="noStrike" dirty="0" err="1">
                          <a:effectLst/>
                          <a:latin typeface="DS-Digital" pitchFamily="2" charset="0"/>
                        </a:rPr>
                        <a:t>rpm</a:t>
                      </a:r>
                      <a:endParaRPr lang="it-IT" sz="1600" b="0" i="0" u="none" strike="noStrike" dirty="0">
                        <a:solidFill>
                          <a:srgbClr val="000000"/>
                        </a:solidFill>
                        <a:effectLst/>
                        <a:latin typeface="DS-Digital" pitchFamily="2" charset="0"/>
                      </a:endParaRPr>
                    </a:p>
                  </a:txBody>
                  <a:tcPr marL="7725" marR="7725" marT="7725" marB="0" anchor="ctr">
                    <a:solidFill>
                      <a:srgbClr val="D9D9D9">
                        <a:alpha val="30980"/>
                      </a:srgbClr>
                    </a:solidFill>
                  </a:tcPr>
                </a:tc>
                <a:tc>
                  <a:txBody>
                    <a:bodyPr/>
                    <a:lstStyle/>
                    <a:p>
                      <a:pPr algn="ctr" fontAlgn="ctr"/>
                      <a:r>
                        <a:rPr lang="it-IT" sz="1200" u="none" strike="noStrike" dirty="0">
                          <a:effectLst/>
                          <a:latin typeface="Square721 BT" panose="020B0504020202060204" pitchFamily="34" charset="0"/>
                        </a:rPr>
                        <a:t>industria</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it-IT" sz="1000" u="none" strike="noStrike" dirty="0">
                          <a:solidFill>
                            <a:schemeClr val="tx2"/>
                          </a:solidFill>
                          <a:effectLst/>
                          <a:latin typeface="Square721 BT" panose="020B0504020202060204" pitchFamily="34" charset="0"/>
                        </a:rPr>
                        <a:t>possibilità controllo retroazione encoder PID (Proporzionale, Integrativo, Derivativo)</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04066">
                <a:tc vMerge="1">
                  <a:txBody>
                    <a:bodyPr/>
                    <a:lstStyle/>
                    <a:p>
                      <a:endParaRPr lang="it-IT"/>
                    </a:p>
                  </a:txBody>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endParaRPr lang="it-IT"/>
                    </a:p>
                  </a:txBody>
                  <a:tcPr/>
                </a:tc>
                <a:tc>
                  <a:txBody>
                    <a:bodyPr/>
                    <a:lstStyle/>
                    <a:p>
                      <a:pPr algn="ctr" fontAlgn="ctr"/>
                      <a:r>
                        <a:rPr lang="it-IT" sz="1200" u="none" strike="noStrike" dirty="0">
                          <a:effectLst/>
                          <a:latin typeface="Square721 BT" panose="020B0504020202060204" pitchFamily="34" charset="0"/>
                        </a:rPr>
                        <a:t>pompe </a:t>
                      </a:r>
                      <a:r>
                        <a:rPr lang="it-IT" sz="1200" u="none" strike="noStrike" dirty="0" err="1">
                          <a:effectLst/>
                          <a:latin typeface="Square721 BT" panose="020B0504020202060204" pitchFamily="34" charset="0"/>
                        </a:rPr>
                        <a:t>monovite</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it-IT" sz="1000" u="none" strike="noStrike" dirty="0">
                          <a:solidFill>
                            <a:schemeClr val="tx2"/>
                          </a:solidFill>
                          <a:effectLst/>
                          <a:latin typeface="Square721 BT" panose="020B0504020202060204" pitchFamily="34" charset="0"/>
                        </a:rPr>
                        <a:t> </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399861">
                <a:tc vMerge="1">
                  <a:txBody>
                    <a:bodyPr/>
                    <a:lstStyle/>
                    <a:p>
                      <a:endParaRPr lang="it-IT"/>
                    </a:p>
                  </a:txBody>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endParaRPr lang="it-IT"/>
                    </a:p>
                  </a:txBody>
                  <a:tcPr/>
                </a:tc>
                <a:tc>
                  <a:txBody>
                    <a:bodyPr/>
                    <a:lstStyle/>
                    <a:p>
                      <a:pPr algn="ctr" fontAlgn="ctr"/>
                      <a:r>
                        <a:rPr lang="it-IT" sz="1200" u="none" strike="noStrike" dirty="0">
                          <a:effectLst/>
                          <a:latin typeface="Square721 BT" panose="020B0504020202060204" pitchFamily="34" charset="0"/>
                        </a:rPr>
                        <a:t>altre pompe in controllo portata</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it-IT" sz="1000" u="none" strike="noStrike" dirty="0">
                          <a:solidFill>
                            <a:schemeClr val="tx2"/>
                          </a:solidFill>
                          <a:effectLst/>
                          <a:latin typeface="Square721 BT" panose="020B0504020202060204" pitchFamily="34" charset="0"/>
                        </a:rPr>
                        <a:t>pompe dosatrici</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45835">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it-IT" sz="1000" u="none" strike="noStrike" dirty="0">
                          <a:solidFill>
                            <a:schemeClr val="tx2"/>
                          </a:solidFill>
                          <a:effectLst/>
                          <a:latin typeface="Square721 BT" panose="020B0504020202060204" pitchFamily="34" charset="0"/>
                        </a:rPr>
                        <a:t> </a:t>
                      </a: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204066">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rowSpan="2">
                  <a:txBody>
                    <a:bodyPr/>
                    <a:lstStyle/>
                    <a:p>
                      <a:pPr algn="ctr" fontAlgn="ctr"/>
                      <a:r>
                        <a:rPr lang="it-IT" sz="1600" b="0" u="none" strike="noStrike" dirty="0">
                          <a:effectLst/>
                          <a:latin typeface="DS-Digital" pitchFamily="2" charset="0"/>
                        </a:rPr>
                        <a:t>bar </a:t>
                      </a:r>
                      <a:endParaRPr lang="it-IT" sz="1400" b="0" u="none" strike="noStrike" kern="1200" dirty="0">
                        <a:solidFill>
                          <a:schemeClr val="dk1"/>
                        </a:solidFill>
                        <a:effectLst/>
                        <a:latin typeface="Arial Narrow" panose="020B0606020202030204" pitchFamily="34" charset="0"/>
                        <a:ea typeface="+mn-ea"/>
                        <a:cs typeface="+mn-cs"/>
                      </a:endParaRPr>
                    </a:p>
                    <a:p>
                      <a:pPr algn="ctr" fontAlgn="ctr"/>
                      <a:r>
                        <a:rPr lang="it-IT" sz="1400" b="0" u="none" strike="noStrike" dirty="0" smtClean="0">
                          <a:effectLst/>
                          <a:latin typeface="Arial Narrow" panose="020B0606020202030204" pitchFamily="34" charset="0"/>
                        </a:rPr>
                        <a:t>(&lt;16)</a:t>
                      </a:r>
                      <a:endParaRPr lang="it-IT" sz="1400" b="0" i="0" u="none" strike="noStrike" dirty="0">
                        <a:solidFill>
                          <a:srgbClr val="000000"/>
                        </a:solidFill>
                        <a:effectLst/>
                        <a:latin typeface="Arial Narrow" panose="020B0606020202030204" pitchFamily="34" charset="0"/>
                      </a:endParaRPr>
                    </a:p>
                  </a:txBody>
                  <a:tcPr marL="7725" marR="7725" marT="7725" marB="0" anchor="ctr">
                    <a:solidFill>
                      <a:srgbClr val="D9D9D9">
                        <a:alpha val="30980"/>
                      </a:srgbClr>
                    </a:solidFill>
                  </a:tcPr>
                </a:tc>
                <a:tc>
                  <a:txBody>
                    <a:bodyPr/>
                    <a:lstStyle/>
                    <a:p>
                      <a:pPr algn="ctr" fontAlgn="ctr"/>
                      <a:r>
                        <a:rPr lang="it-IT" sz="1200" u="none" strike="noStrike" dirty="0">
                          <a:effectLst/>
                          <a:latin typeface="Square721 BT" panose="020B0504020202060204" pitchFamily="34" charset="0"/>
                        </a:rPr>
                        <a:t>compressori</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it-IT" sz="1000" u="none" strike="noStrike" dirty="0">
                          <a:solidFill>
                            <a:schemeClr val="tx2"/>
                          </a:solidFill>
                          <a:effectLst/>
                          <a:latin typeface="Square721 BT" panose="020B0504020202060204" pitchFamily="34" charset="0"/>
                        </a:rPr>
                        <a:t> </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399861">
                <a:tc vMerge="1">
                  <a:txBody>
                    <a:bodyPr/>
                    <a:lstStyle/>
                    <a:p>
                      <a:endParaRPr lang="it-IT"/>
                    </a:p>
                  </a:txBody>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endParaRPr lang="it-IT"/>
                    </a:p>
                  </a:txBody>
                  <a:tcPr/>
                </a:tc>
                <a:tc>
                  <a:txBody>
                    <a:bodyPr/>
                    <a:lstStyle/>
                    <a:p>
                      <a:pPr algn="ctr" fontAlgn="ctr"/>
                      <a:r>
                        <a:rPr lang="it-IT" sz="1200" u="none" strike="noStrike" dirty="0">
                          <a:effectLst/>
                          <a:latin typeface="Square721 BT" panose="020B0504020202060204" pitchFamily="34" charset="0"/>
                        </a:rPr>
                        <a:t>pompe in controllo prevalenza</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it-IT" sz="1000" u="none" strike="noStrike" dirty="0">
                          <a:solidFill>
                            <a:schemeClr val="tx2"/>
                          </a:solidFill>
                          <a:effectLst/>
                          <a:latin typeface="Square721 BT" panose="020B0504020202060204" pitchFamily="34" charset="0"/>
                        </a:rPr>
                        <a:t> </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45835">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it-IT" sz="1000" u="none" strike="noStrike" dirty="0">
                          <a:solidFill>
                            <a:schemeClr val="tx2"/>
                          </a:solidFill>
                          <a:effectLst/>
                          <a:latin typeface="Square721 BT" panose="020B0504020202060204" pitchFamily="34" charset="0"/>
                        </a:rPr>
                        <a:t> </a:t>
                      </a: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399861">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it-IT" sz="1600" b="0" u="none" strike="noStrike" dirty="0">
                          <a:effectLst/>
                          <a:latin typeface="DS-Digital" pitchFamily="2" charset="0"/>
                        </a:rPr>
                        <a:t>bar </a:t>
                      </a:r>
                      <a:r>
                        <a:rPr lang="it-IT" sz="1000" b="0" u="none" strike="noStrike" kern="1200" dirty="0" smtClean="0">
                          <a:solidFill>
                            <a:schemeClr val="dk1"/>
                          </a:solidFill>
                          <a:effectLst/>
                          <a:latin typeface="Arial Narrow" panose="020B0606020202030204" pitchFamily="34" charset="0"/>
                          <a:ea typeface="+mn-ea"/>
                          <a:cs typeface="+mn-cs"/>
                        </a:rPr>
                        <a:t>(0-1600</a:t>
                      </a:r>
                      <a:r>
                        <a:rPr lang="it-IT" sz="1000" b="0" u="none" strike="noStrike" dirty="0" smtClean="0">
                          <a:effectLst/>
                          <a:latin typeface="Arial Narrow" panose="020B0606020202030204" pitchFamily="34" charset="0"/>
                        </a:rPr>
                        <a:t>)</a:t>
                      </a:r>
                      <a:endParaRPr lang="it-IT" sz="1000" b="0" i="0" u="none" strike="noStrike" dirty="0">
                        <a:solidFill>
                          <a:srgbClr val="000000"/>
                        </a:solidFill>
                        <a:effectLst/>
                        <a:latin typeface="Arial Narrow" panose="020B0606020202030204" pitchFamily="34" charset="0"/>
                      </a:endParaRPr>
                    </a:p>
                  </a:txBody>
                  <a:tcPr marL="7725" marR="7725" marT="7725" marB="0" anchor="ctr">
                    <a:solidFill>
                      <a:srgbClr val="D9D9D9">
                        <a:alpha val="30980"/>
                      </a:srgbClr>
                    </a:solidFill>
                  </a:tcPr>
                </a:tc>
                <a:tc>
                  <a:txBody>
                    <a:bodyPr/>
                    <a:lstStyle/>
                    <a:p>
                      <a:pPr algn="ctr" fontAlgn="ctr"/>
                      <a:r>
                        <a:rPr lang="it-IT" sz="1200" u="none" strike="noStrike" dirty="0">
                          <a:effectLst/>
                          <a:latin typeface="Square721 BT" panose="020B0504020202060204" pitchFamily="34" charset="0"/>
                        </a:rPr>
                        <a:t>pompe alta pressione</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it-IT" sz="1000" u="none" strike="noStrike" dirty="0" err="1">
                          <a:solidFill>
                            <a:schemeClr val="tx2"/>
                          </a:solidFill>
                          <a:effectLst/>
                          <a:latin typeface="Square721 BT" panose="020B0504020202060204" pitchFamily="34" charset="0"/>
                        </a:rPr>
                        <a:t>idropulitrici</a:t>
                      </a:r>
                      <a:r>
                        <a:rPr lang="it-IT" sz="1000" u="none" strike="noStrike" dirty="0">
                          <a:solidFill>
                            <a:schemeClr val="tx2"/>
                          </a:solidFill>
                          <a:effectLst/>
                          <a:latin typeface="Square721 BT" panose="020B0504020202060204" pitchFamily="34" charset="0"/>
                        </a:rPr>
                        <a:t>, impianti lavaggio, centraline idrauliche</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45835">
                <a:tc vMerge="1">
                  <a:txBody>
                    <a:bodyPr/>
                    <a:lstStyle/>
                    <a:p>
                      <a:endParaRPr lang="it-IT"/>
                    </a:p>
                  </a:txBody>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r>
                        <a:rPr lang="it-IT" sz="1000" u="none" strike="noStrike" dirty="0">
                          <a:solidFill>
                            <a:schemeClr val="tx2"/>
                          </a:solidFill>
                          <a:effectLst/>
                          <a:latin typeface="Square721 BT" panose="020B0504020202060204" pitchFamily="34" charset="0"/>
                        </a:rPr>
                        <a:t> </a:t>
                      </a: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399861">
                <a:tc vMerge="1">
                  <a:txBody>
                    <a:bodyPr/>
                    <a:lstStyle/>
                    <a:p>
                      <a:endParaRPr lang="it-IT"/>
                    </a:p>
                  </a:txBody>
                  <a:tcPr/>
                </a:tc>
                <a:tc>
                  <a:txBody>
                    <a:bodyPr/>
                    <a:lstStyle/>
                    <a:p>
                      <a:pPr algn="l" fontAlgn="ctr"/>
                      <a:r>
                        <a:rPr lang="it-IT" sz="1200" u="none" strike="noStrike">
                          <a:effectLst/>
                          <a:latin typeface="Square721 BT" panose="020B0504020202060204" pitchFamily="34" charset="0"/>
                        </a:rPr>
                        <a:t> </a:t>
                      </a: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r>
                        <a:rPr lang="it-IT" sz="1600" b="0" u="none" strike="noStrike" dirty="0">
                          <a:effectLst/>
                          <a:latin typeface="DS-Digital" pitchFamily="2" charset="0"/>
                        </a:rPr>
                        <a:t>psi</a:t>
                      </a:r>
                      <a:endParaRPr lang="it-IT" sz="1600" b="0" i="0" u="none" strike="noStrike" dirty="0">
                        <a:solidFill>
                          <a:srgbClr val="000000"/>
                        </a:solidFill>
                        <a:effectLst/>
                        <a:latin typeface="DS-Digital" pitchFamily="2" charset="0"/>
                      </a:endParaRPr>
                    </a:p>
                  </a:txBody>
                  <a:tcPr marL="7725" marR="7725" marT="7725" marB="0" anchor="ctr">
                    <a:solidFill>
                      <a:srgbClr val="D9D9D9">
                        <a:alpha val="30980"/>
                      </a:srgbClr>
                    </a:solidFill>
                  </a:tcPr>
                </a:tc>
                <a:tc>
                  <a:txBody>
                    <a:bodyPr/>
                    <a:lstStyle/>
                    <a:p>
                      <a:pPr algn="ctr" fontAlgn="ctr"/>
                      <a:r>
                        <a:rPr lang="it-IT" sz="1200" u="none" strike="noStrike" dirty="0">
                          <a:effectLst/>
                          <a:latin typeface="Square721 BT" panose="020B0504020202060204" pitchFamily="34" charset="0"/>
                        </a:rPr>
                        <a:t>ventilazione</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D9D9D9">
                        <a:alpha val="30980"/>
                      </a:srgbClr>
                    </a:solidFill>
                  </a:tcPr>
                </a:tc>
                <a:tc>
                  <a:txBody>
                    <a:bodyPr/>
                    <a:lstStyle/>
                    <a:p>
                      <a:pPr algn="l" fontAlgn="ctr"/>
                      <a:r>
                        <a:rPr lang="it-IT" sz="1000" u="none" strike="noStrike" dirty="0">
                          <a:solidFill>
                            <a:schemeClr val="tx2"/>
                          </a:solidFill>
                          <a:effectLst/>
                          <a:latin typeface="Square721 BT" panose="020B0504020202060204" pitchFamily="34" charset="0"/>
                        </a:rPr>
                        <a:t>impianti aspirazioni, ventilazione industriale, palloni pressostatici, </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D9D9D9">
                        <a:alpha val="30980"/>
                      </a:srgbClr>
                    </a:solidFill>
                  </a:tcPr>
                </a:tc>
              </a:tr>
              <a:tr h="245835">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399861">
                <a:tc>
                  <a:txBody>
                    <a:bodyPr/>
                    <a:lstStyle/>
                    <a:p>
                      <a:pPr marL="0" algn="ctr" defTabSz="914400" rtl="0" eaLnBrk="1" fontAlgn="ctr" latinLnBrk="0" hangingPunct="1"/>
                      <a:r>
                        <a:rPr lang="it-IT" sz="1200" u="none" strike="noStrike" kern="1200" dirty="0" smtClean="0">
                          <a:solidFill>
                            <a:schemeClr val="accent1">
                              <a:lumMod val="75000"/>
                            </a:schemeClr>
                          </a:solidFill>
                          <a:effectLst>
                            <a:outerShdw blurRad="38100" dist="38100" dir="2700000" algn="tl">
                              <a:srgbClr val="000000">
                                <a:alpha val="43137"/>
                              </a:srgbClr>
                            </a:outerShdw>
                          </a:effectLst>
                          <a:latin typeface="Square721 Ex BT" panose="020B0507020202060203" pitchFamily="34" charset="0"/>
                          <a:ea typeface="+mn-ea"/>
                          <a:cs typeface="+mn-cs"/>
                        </a:rPr>
                        <a:t>NEO</a:t>
                      </a:r>
                    </a:p>
                    <a:p>
                      <a:pPr marL="0" algn="ctr" defTabSz="914400" rtl="0" eaLnBrk="1" fontAlgn="ctr" latinLnBrk="0" hangingPunct="1"/>
                      <a:r>
                        <a:rPr lang="it-IT" sz="1200" u="none" strike="noStrike" kern="1200" dirty="0" smtClean="0">
                          <a:solidFill>
                            <a:schemeClr val="accent1">
                              <a:lumMod val="75000"/>
                            </a:schemeClr>
                          </a:solidFill>
                          <a:effectLst>
                            <a:outerShdw blurRad="38100" dist="38100" dir="2700000" algn="tl">
                              <a:srgbClr val="000000">
                                <a:alpha val="43137"/>
                              </a:srgbClr>
                            </a:outerShdw>
                          </a:effectLst>
                          <a:latin typeface="Square721 Ex BT" panose="020B0507020202060203" pitchFamily="34" charset="0"/>
                          <a:ea typeface="+mn-ea"/>
                          <a:cs typeface="+mn-cs"/>
                        </a:rPr>
                        <a:t>PUMP</a:t>
                      </a:r>
                      <a:endParaRPr lang="it-IT" sz="1200" u="none" strike="noStrike" kern="1200" dirty="0">
                        <a:solidFill>
                          <a:schemeClr val="accent1">
                            <a:lumMod val="75000"/>
                          </a:schemeClr>
                        </a:solidFill>
                        <a:effectLst>
                          <a:outerShdw blurRad="38100" dist="38100" dir="2700000" algn="tl">
                            <a:srgbClr val="000000">
                              <a:alpha val="43137"/>
                            </a:srgbClr>
                          </a:outerShdw>
                        </a:effectLst>
                        <a:latin typeface="Square721 Ex BT" panose="020B0507020202060203" pitchFamily="34" charset="0"/>
                        <a:ea typeface="+mn-ea"/>
                        <a:cs typeface="+mn-cs"/>
                      </a:endParaRPr>
                    </a:p>
                  </a:txBody>
                  <a:tcPr marL="7725" marR="7725" marT="7725" marB="0" anchor="ctr">
                    <a:noFill/>
                  </a:tcPr>
                </a:tc>
                <a:tc>
                  <a:txBody>
                    <a:bodyPr/>
                    <a:lstStyle/>
                    <a:p>
                      <a:pPr algn="r" fontAlgn="ctr"/>
                      <a:r>
                        <a:rPr lang="it-IT" sz="1200" u="none" strike="noStrike" dirty="0">
                          <a:effectLst/>
                          <a:latin typeface="Square721 BT" panose="020B0504020202060204" pitchFamily="34" charset="0"/>
                        </a:rPr>
                        <a:t> </a:t>
                      </a: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marL="0" algn="ctr" defTabSz="914400" rtl="0" eaLnBrk="1" fontAlgn="ctr" latinLnBrk="0" hangingPunct="1"/>
                      <a:r>
                        <a:rPr lang="it-IT" sz="1600" b="0" u="none" strike="noStrike" dirty="0">
                          <a:effectLst/>
                          <a:latin typeface="DS-Digital" pitchFamily="2" charset="0"/>
                        </a:rPr>
                        <a:t>bar </a:t>
                      </a:r>
                      <a:r>
                        <a:rPr lang="it-IT" sz="1000" b="0" u="none" strike="noStrike" kern="1200" dirty="0" smtClean="0">
                          <a:solidFill>
                            <a:schemeClr val="dk1"/>
                          </a:solidFill>
                          <a:effectLst/>
                          <a:latin typeface="Arial Narrow" panose="020B0606020202030204" pitchFamily="34" charset="0"/>
                          <a:ea typeface="+mn-ea"/>
                          <a:cs typeface="+mn-cs"/>
                        </a:rPr>
                        <a:t>(&lt;50)</a:t>
                      </a:r>
                      <a:endParaRPr lang="it-IT" sz="1000" b="0" u="none" strike="noStrike" kern="1200" dirty="0">
                        <a:solidFill>
                          <a:schemeClr val="dk1"/>
                        </a:solidFill>
                        <a:effectLst/>
                        <a:latin typeface="Arial Narrow" panose="020B0606020202030204" pitchFamily="34" charset="0"/>
                        <a:ea typeface="+mn-ea"/>
                        <a:cs typeface="+mn-cs"/>
                      </a:endParaRPr>
                    </a:p>
                  </a:txBody>
                  <a:tcPr marL="7725" marR="7725" marT="7725" marB="0" anchor="ctr">
                    <a:solidFill>
                      <a:srgbClr val="0066FF">
                        <a:alpha val="32157"/>
                      </a:srgbClr>
                    </a:solidFill>
                  </a:tcPr>
                </a:tc>
                <a:tc>
                  <a:txBody>
                    <a:bodyPr/>
                    <a:lstStyle/>
                    <a:p>
                      <a:pPr algn="ctr" fontAlgn="ctr"/>
                      <a:r>
                        <a:rPr lang="it-IT" sz="1200" u="none" strike="noStrike" dirty="0">
                          <a:effectLst/>
                          <a:latin typeface="Square721 BT" panose="020B0504020202060204" pitchFamily="34" charset="0"/>
                        </a:rPr>
                        <a:t>pompe centrifughe</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0066FF">
                        <a:alpha val="32157"/>
                      </a:srgbClr>
                    </a:solidFill>
                  </a:tcPr>
                </a:tc>
                <a:tc>
                  <a:txBody>
                    <a:bodyPr/>
                    <a:lstStyle/>
                    <a:p>
                      <a:pPr algn="l" fontAlgn="ctr"/>
                      <a:r>
                        <a:rPr lang="it-IT" sz="1000" u="none" strike="noStrike" dirty="0">
                          <a:solidFill>
                            <a:schemeClr val="tx2"/>
                          </a:solidFill>
                          <a:effectLst/>
                          <a:latin typeface="Square721 BT" panose="020B0504020202060204" pitchFamily="34" charset="0"/>
                        </a:rPr>
                        <a:t>autoclave, irrigazione goccia a goccia</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0066FF">
                        <a:alpha val="32157"/>
                      </a:srgbClr>
                    </a:solidFill>
                  </a:tcPr>
                </a:tc>
              </a:tr>
              <a:tr h="245835">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noFill/>
                  </a:tcPr>
                </a:tc>
                <a:tc>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algn="l" fontAlgn="ctr"/>
                      <a:endParaRPr lang="it-IT" sz="1000" b="0" i="0" u="none" strike="noStrike" dirty="0">
                        <a:solidFill>
                          <a:schemeClr val="tx2"/>
                        </a:solidFill>
                        <a:effectLst/>
                        <a:latin typeface="Square721 BT" panose="020B0504020202060204" pitchFamily="34" charset="0"/>
                      </a:endParaRPr>
                    </a:p>
                  </a:txBody>
                  <a:tcPr marL="7725" marR="7725" marT="7725" marB="0" anchor="ctr">
                    <a:noFill/>
                  </a:tcPr>
                </a:tc>
              </a:tr>
              <a:tr h="0">
                <a:tc rowSpan="3">
                  <a:txBody>
                    <a:bodyPr/>
                    <a:lstStyle/>
                    <a:p>
                      <a:pPr algn="ctr" fontAlgn="ctr"/>
                      <a:r>
                        <a:rPr lang="it-IT" sz="1200" u="none" strike="noStrike" kern="1200" dirty="0" smtClean="0">
                          <a:solidFill>
                            <a:srgbClr val="FFC000"/>
                          </a:solidFill>
                          <a:effectLst>
                            <a:outerShdw blurRad="38100" dist="38100" dir="2700000" algn="tl">
                              <a:srgbClr val="000000">
                                <a:alpha val="43137"/>
                              </a:srgbClr>
                            </a:outerShdw>
                          </a:effectLst>
                          <a:latin typeface="Square721 Ex BT" panose="020B0507020202060203" pitchFamily="34" charset="0"/>
                          <a:ea typeface="+mn-ea"/>
                          <a:cs typeface="+mn-cs"/>
                        </a:rPr>
                        <a:t>NEO</a:t>
                      </a:r>
                    </a:p>
                    <a:p>
                      <a:pPr algn="ctr" fontAlgn="ctr"/>
                      <a:r>
                        <a:rPr lang="it-IT" sz="1200" u="none" strike="noStrike" kern="1200" dirty="0" smtClean="0">
                          <a:solidFill>
                            <a:srgbClr val="FFC000"/>
                          </a:solidFill>
                          <a:effectLst>
                            <a:outerShdw blurRad="38100" dist="38100" dir="2700000" algn="tl">
                              <a:srgbClr val="000000">
                                <a:alpha val="43137"/>
                              </a:srgbClr>
                            </a:outerShdw>
                          </a:effectLst>
                          <a:latin typeface="Square721 Ex BT" panose="020B0507020202060203" pitchFamily="34" charset="0"/>
                          <a:ea typeface="+mn-ea"/>
                          <a:cs typeface="+mn-cs"/>
                        </a:rPr>
                        <a:t>SOLAR</a:t>
                      </a:r>
                      <a:endParaRPr lang="it-IT" sz="1200" u="none" strike="noStrike" kern="1200" dirty="0">
                        <a:solidFill>
                          <a:srgbClr val="FFC000"/>
                        </a:solidFill>
                        <a:effectLst>
                          <a:outerShdw blurRad="38100" dist="38100" dir="2700000" algn="tl">
                            <a:srgbClr val="000000">
                              <a:alpha val="43137"/>
                            </a:srgbClr>
                          </a:outerShdw>
                        </a:effectLst>
                        <a:latin typeface="Square721 Ex BT" panose="020B0507020202060203" pitchFamily="34" charset="0"/>
                        <a:ea typeface="+mn-ea"/>
                        <a:cs typeface="+mn-cs"/>
                      </a:endParaRPr>
                    </a:p>
                  </a:txBody>
                  <a:tcPr marL="7725" marR="7725" marT="7725" marB="0" anchor="ctr">
                    <a:noFill/>
                  </a:tcPr>
                </a:tc>
                <a:tc>
                  <a:txBody>
                    <a:bodyPr/>
                    <a:lstStyle/>
                    <a:p>
                      <a:pPr algn="ctr" fontAlgn="ctr"/>
                      <a:r>
                        <a:rPr lang="it-IT" sz="1200" u="none" strike="noStrike" dirty="0">
                          <a:effectLst/>
                          <a:latin typeface="Square721 BT" panose="020B0504020202060204" pitchFamily="34" charset="0"/>
                        </a:rPr>
                        <a:t> </a:t>
                      </a: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600" b="0" u="none" strike="noStrike" dirty="0" smtClean="0">
                          <a:effectLst/>
                          <a:latin typeface="DS-Digital" pitchFamily="2" charset="0"/>
                        </a:rPr>
                        <a:t>Bar </a:t>
                      </a:r>
                      <a:r>
                        <a:rPr lang="it-IT" sz="1000" b="0" u="none" strike="noStrike" kern="1200" dirty="0" smtClean="0">
                          <a:solidFill>
                            <a:schemeClr val="dk1"/>
                          </a:solidFill>
                          <a:effectLst/>
                          <a:latin typeface="Arial Narrow" panose="020B0606020202030204" pitchFamily="34" charset="0"/>
                          <a:ea typeface="+mn-ea"/>
                          <a:cs typeface="+mn-cs"/>
                        </a:rPr>
                        <a:t>(&lt;50)</a:t>
                      </a:r>
                    </a:p>
                    <a:p>
                      <a:pPr algn="ctr" fontAlgn="ctr"/>
                      <a:endParaRPr lang="it-IT" sz="1600" b="0" i="0" u="none" strike="noStrike" dirty="0">
                        <a:solidFill>
                          <a:srgbClr val="000000"/>
                        </a:solidFill>
                        <a:effectLst/>
                        <a:latin typeface="Arial Narrow" panose="020B0606020202030204" pitchFamily="34" charset="0"/>
                      </a:endParaRPr>
                    </a:p>
                  </a:txBody>
                  <a:tcPr marL="7725" marR="7725" marT="7725" marB="0" anchor="ctr">
                    <a:solidFill>
                      <a:srgbClr val="FFFFCC">
                        <a:alpha val="25882"/>
                      </a:srgbClr>
                    </a:solidFill>
                  </a:tcPr>
                </a:tc>
                <a:tc rowSpan="3">
                  <a:txBody>
                    <a:bodyPr/>
                    <a:lstStyle/>
                    <a:p>
                      <a:pPr algn="ctr" fontAlgn="ctr"/>
                      <a:r>
                        <a:rPr lang="it-IT" sz="1200" u="none" strike="noStrike" dirty="0" smtClean="0">
                          <a:effectLst/>
                          <a:latin typeface="Square721 BT" panose="020B0504020202060204" pitchFamily="34" charset="0"/>
                        </a:rPr>
                        <a:t>pompe centrifughe </a:t>
                      </a:r>
                    </a:p>
                    <a:p>
                      <a:pPr algn="ctr" fontAlgn="ctr"/>
                      <a:r>
                        <a:rPr lang="it-IT" sz="1200" u="none" strike="noStrike" dirty="0" smtClean="0">
                          <a:effectLst/>
                          <a:latin typeface="Square721 BT" panose="020B0504020202060204" pitchFamily="34" charset="0"/>
                        </a:rPr>
                        <a:t>ad energia solare o ibrida</a:t>
                      </a:r>
                      <a:endParaRPr lang="it-IT" sz="1200" b="0" i="0" u="none" strike="noStrike" dirty="0">
                        <a:solidFill>
                          <a:srgbClr val="000000"/>
                        </a:solidFill>
                        <a:effectLst/>
                        <a:latin typeface="Square721 BT" panose="020B0504020202060204" pitchFamily="34" charset="0"/>
                      </a:endParaRPr>
                    </a:p>
                  </a:txBody>
                  <a:tcPr marL="7725" marR="7725" marT="7725" marB="0" anchor="ctr">
                    <a:solidFill>
                      <a:srgbClr val="FFFFCC">
                        <a:alpha val="25882"/>
                      </a:srgbClr>
                    </a:solidFill>
                  </a:tcPr>
                </a:tc>
                <a:tc rowSpan="2">
                  <a:txBody>
                    <a:bodyPr/>
                    <a:lstStyle/>
                    <a:p>
                      <a:pPr algn="l" fontAlgn="ctr"/>
                      <a:r>
                        <a:rPr lang="it-IT" sz="1000" u="none" strike="noStrike" dirty="0">
                          <a:solidFill>
                            <a:schemeClr val="tx2"/>
                          </a:solidFill>
                          <a:effectLst/>
                          <a:latin typeface="Square721 BT" panose="020B0504020202060204" pitchFamily="34" charset="0"/>
                        </a:rPr>
                        <a:t>irrigazione a pioggia, goccia a goccia</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FFFFCC">
                        <a:alpha val="25882"/>
                      </a:srgbClr>
                    </a:solidFill>
                  </a:tcPr>
                </a:tc>
              </a:tr>
              <a:tr h="0">
                <a:tc vMerge="1">
                  <a:txBody>
                    <a:bodyPr/>
                    <a:lstStyle/>
                    <a:p>
                      <a:endParaRPr lang="it-IT"/>
                    </a:p>
                  </a:txBody>
                  <a:tcPr/>
                </a:tc>
                <a:tc rowSpan="2">
                  <a:txBody>
                    <a:bodyPr/>
                    <a:lstStyle/>
                    <a:p>
                      <a:pPr algn="ctr" fontAlgn="ctr"/>
                      <a:r>
                        <a:rPr lang="it-IT" sz="1200" u="none" strike="noStrike" dirty="0">
                          <a:effectLst/>
                          <a:latin typeface="Square721 BT" panose="020B0504020202060204" pitchFamily="34" charset="0"/>
                        </a:rPr>
                        <a:t> </a:t>
                      </a: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rowSpan="2">
                  <a:txBody>
                    <a:bodyPr/>
                    <a:lstStyle/>
                    <a:p>
                      <a:pPr algn="ctr" fontAlgn="ctr"/>
                      <a:r>
                        <a:rPr lang="it-IT" sz="1600" b="0" u="none" strike="noStrike" dirty="0" err="1">
                          <a:effectLst/>
                          <a:latin typeface="DS-Digital" pitchFamily="2" charset="0"/>
                        </a:rPr>
                        <a:t>rpm</a:t>
                      </a:r>
                      <a:endParaRPr lang="it-IT" sz="1600" b="0" i="0" u="none" strike="noStrike" dirty="0">
                        <a:solidFill>
                          <a:srgbClr val="000000"/>
                        </a:solidFill>
                        <a:effectLst/>
                        <a:latin typeface="DS-Digital" pitchFamily="2" charset="0"/>
                      </a:endParaRPr>
                    </a:p>
                  </a:txBody>
                  <a:tcPr marL="7725" marR="7725" marT="7725" marB="0" anchor="ctr">
                    <a:solidFill>
                      <a:srgbClr val="FFFFCC">
                        <a:alpha val="25882"/>
                      </a:srgbClr>
                    </a:solidFill>
                  </a:tcPr>
                </a:tc>
                <a:tc vMerge="1">
                  <a:txBody>
                    <a:bodyPr/>
                    <a:lstStyle/>
                    <a:p>
                      <a:endParaRPr lang="it-IT"/>
                    </a:p>
                  </a:txBody>
                  <a:tcPr/>
                </a:tc>
                <a:tc vMerge="1">
                  <a:txBody>
                    <a:bodyPr/>
                    <a:lstStyle/>
                    <a:p>
                      <a:endParaRPr lang="it-IT"/>
                    </a:p>
                  </a:txBody>
                  <a:tcPr/>
                </a:tc>
              </a:tr>
              <a:tr h="0">
                <a:tc vMerge="1">
                  <a:txBody>
                    <a:bodyPr/>
                    <a:lstStyle/>
                    <a:p>
                      <a:endParaRPr lang="it-IT"/>
                    </a:p>
                  </a:txBody>
                  <a:tcPr/>
                </a:tc>
                <a:tc vMerge="1">
                  <a:txBody>
                    <a:bodyPr/>
                    <a:lstStyle/>
                    <a:p>
                      <a:pPr algn="ctr" fontAlgn="ctr"/>
                      <a:endParaRPr lang="it-IT" sz="1200" b="0" i="0" u="none" strike="noStrike" dirty="0">
                        <a:solidFill>
                          <a:srgbClr val="000000"/>
                        </a:solidFill>
                        <a:effectLst/>
                        <a:latin typeface="Square721 BT" panose="020B0504020202060204" pitchFamily="34" charset="0"/>
                      </a:endParaRPr>
                    </a:p>
                  </a:txBody>
                  <a:tcPr marL="7725" marR="7725" marT="7725" marB="0" anchor="ctr">
                    <a:noFill/>
                  </a:tcPr>
                </a:tc>
                <a:tc vMerge="1">
                  <a:txBody>
                    <a:bodyPr/>
                    <a:lstStyle/>
                    <a:p>
                      <a:pPr algn="ctr" fontAlgn="ctr"/>
                      <a:endParaRPr lang="it-IT" sz="1600" b="0" i="0" u="none" strike="noStrike" dirty="0">
                        <a:solidFill>
                          <a:srgbClr val="000000"/>
                        </a:solidFill>
                        <a:effectLst/>
                        <a:latin typeface="DS-Digital" pitchFamily="2" charset="0"/>
                      </a:endParaRPr>
                    </a:p>
                  </a:txBody>
                  <a:tcPr marL="7725" marR="7725" marT="7725" marB="0" anchor="ctr">
                    <a:solidFill>
                      <a:srgbClr val="FFFFCC">
                        <a:alpha val="25882"/>
                      </a:srgbClr>
                    </a:solidFill>
                  </a:tcPr>
                </a:tc>
                <a:tc vMerge="1">
                  <a:txBody>
                    <a:bodyPr/>
                    <a:lstStyle/>
                    <a:p>
                      <a:endParaRPr lang="it-IT"/>
                    </a:p>
                  </a:txBody>
                  <a:tcPr/>
                </a:tc>
                <a:tc>
                  <a:txBody>
                    <a:bodyPr/>
                    <a:lstStyle/>
                    <a:p>
                      <a:pPr algn="l" fontAlgn="ctr"/>
                      <a:r>
                        <a:rPr lang="it-IT" sz="1000" u="none" strike="noStrike" dirty="0">
                          <a:solidFill>
                            <a:schemeClr val="tx2"/>
                          </a:solidFill>
                          <a:effectLst/>
                          <a:latin typeface="Square721 BT" panose="020B0504020202060204" pitchFamily="34" charset="0"/>
                        </a:rPr>
                        <a:t>irrigazione per sommersione o scorrimento, immagazzinamento acqua</a:t>
                      </a:r>
                      <a:endParaRPr lang="it-IT" sz="1000" b="0" i="0" u="none" strike="noStrike" dirty="0">
                        <a:solidFill>
                          <a:schemeClr val="tx2"/>
                        </a:solidFill>
                        <a:effectLst/>
                        <a:latin typeface="Square721 BT" panose="020B0504020202060204" pitchFamily="34" charset="0"/>
                      </a:endParaRPr>
                    </a:p>
                  </a:txBody>
                  <a:tcPr marL="7725" marR="7725" marT="7725" marB="0" anchor="ctr">
                    <a:solidFill>
                      <a:srgbClr val="FFFFCC">
                        <a:alpha val="25882"/>
                      </a:srgbClr>
                    </a:solidFill>
                  </a:tcPr>
                </a:tc>
              </a:tr>
            </a:tbl>
          </a:graphicData>
        </a:graphic>
      </p:graphicFrame>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755862"/>
            <a:ext cx="844220" cy="900000"/>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20" y="3429000"/>
            <a:ext cx="843862" cy="900000"/>
          </a:xfrm>
          <a:prstGeom prst="rect">
            <a:avLst/>
          </a:prstGeom>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873" y="1484784"/>
            <a:ext cx="844131" cy="900000"/>
          </a:xfrm>
          <a:prstGeom prst="rect">
            <a:avLst/>
          </a:prstGeom>
        </p:spPr>
      </p:pic>
      <p:sp>
        <p:nvSpPr>
          <p:cNvPr id="14" name="Parentesi graffa aperta 13"/>
          <p:cNvSpPr/>
          <p:nvPr/>
        </p:nvSpPr>
        <p:spPr>
          <a:xfrm>
            <a:off x="971600" y="980728"/>
            <a:ext cx="348614" cy="3168352"/>
          </a:xfrm>
          <a:prstGeom prst="leftBrace">
            <a:avLst>
              <a:gd name="adj1" fmla="val 36139"/>
              <a:gd name="adj2" fmla="val 49717"/>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Parentesi graffa aperta 14"/>
          <p:cNvSpPr/>
          <p:nvPr/>
        </p:nvSpPr>
        <p:spPr>
          <a:xfrm>
            <a:off x="1012952" y="4437112"/>
            <a:ext cx="307261" cy="397811"/>
          </a:xfrm>
          <a:prstGeom prst="leftBrace">
            <a:avLst>
              <a:gd name="adj1" fmla="val 36139"/>
              <a:gd name="adj2" fmla="val 49717"/>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6" name="Parentesi graffa aperta 15"/>
          <p:cNvSpPr/>
          <p:nvPr/>
        </p:nvSpPr>
        <p:spPr>
          <a:xfrm>
            <a:off x="1032181" y="5085184"/>
            <a:ext cx="307261" cy="720080"/>
          </a:xfrm>
          <a:prstGeom prst="leftBrace">
            <a:avLst>
              <a:gd name="adj1" fmla="val 36139"/>
              <a:gd name="adj2" fmla="val 4971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sp>
        <p:nvSpPr>
          <p:cNvPr id="19"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4002599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3474720"/>
            <a:ext cx="2785872" cy="3383280"/>
          </a:xfrm>
          <a:prstGeom prst="rect">
            <a:avLst/>
          </a:prstGeom>
        </p:spPr>
      </p:pic>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844131" cy="900000"/>
          </a:xfrm>
          <a:prstGeom prst="rect">
            <a:avLst/>
          </a:prstGeom>
        </p:spPr>
      </p:pic>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sp>
        <p:nvSpPr>
          <p:cNvPr id="19" name="Titolo 1"/>
          <p:cNvSpPr>
            <a:spLocks noGrp="1"/>
          </p:cNvSpPr>
          <p:nvPr>
            <p:ph type="title"/>
          </p:nvPr>
        </p:nvSpPr>
        <p:spPr>
          <a:xfrm>
            <a:off x="457200" y="274638"/>
            <a:ext cx="8229600" cy="1143000"/>
          </a:xfrm>
        </p:spPr>
        <p:txBody>
          <a:bodyPr/>
          <a:lstStyle/>
          <a:p>
            <a:r>
              <a:rPr lang="it-IT" dirty="0" smtClean="0">
                <a:solidFill>
                  <a:schemeClr val="tx1">
                    <a:lumMod val="50000"/>
                    <a:lumOff val="50000"/>
                  </a:schemeClr>
                </a:solidFill>
                <a:effectLst>
                  <a:outerShdw blurRad="38100" dist="38100" dir="2700000" algn="tl">
                    <a:srgbClr val="000000">
                      <a:alpha val="43137"/>
                    </a:srgbClr>
                  </a:outerShdw>
                </a:effectLst>
                <a:latin typeface="Square721 Ex BT" panose="020B0507020202060203" pitchFamily="34" charset="0"/>
              </a:rPr>
              <a:t>NEO-</a:t>
            </a:r>
            <a:r>
              <a:rPr lang="it-IT" dirty="0" err="1" smtClean="0">
                <a:solidFill>
                  <a:schemeClr val="tx1">
                    <a:lumMod val="50000"/>
                    <a:lumOff val="50000"/>
                  </a:schemeClr>
                </a:solidFill>
                <a:effectLst>
                  <a:outerShdw blurRad="38100" dist="38100" dir="2700000" algn="tl">
                    <a:srgbClr val="000000">
                      <a:alpha val="43137"/>
                    </a:srgbClr>
                  </a:outerShdw>
                </a:effectLst>
                <a:latin typeface="Square721 Ex BT" panose="020B0507020202060203" pitchFamily="34" charset="0"/>
              </a:rPr>
              <a:t>WiFi</a:t>
            </a:r>
            <a:endParaRPr lang="it-IT" dirty="0">
              <a:solidFill>
                <a:schemeClr val="tx1">
                  <a:lumMod val="50000"/>
                  <a:lumOff val="50000"/>
                </a:schemeClr>
              </a:solidFill>
              <a:effectLst>
                <a:outerShdw blurRad="38100" dist="38100" dir="2700000" algn="tl">
                  <a:srgbClr val="000000">
                    <a:alpha val="43137"/>
                  </a:srgbClr>
                </a:outerShdw>
              </a:effectLst>
              <a:latin typeface="Square721 Ex BT" panose="020B0507020202060203" pitchFamily="34" charset="0"/>
            </a:endParaRPr>
          </a:p>
        </p:txBody>
      </p: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300" y="1700808"/>
            <a:ext cx="2579712" cy="1934784"/>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600" y="3806265"/>
            <a:ext cx="2579712" cy="1934784"/>
          </a:xfrm>
          <a:prstGeom prst="rect">
            <a:avLst/>
          </a:prstGeom>
          <a:ln>
            <a:noFill/>
          </a:ln>
          <a:effectLst>
            <a:outerShdw blurRad="190500" algn="tl" rotWithShape="0">
              <a:srgbClr val="000000">
                <a:alpha val="70000"/>
              </a:srgbClr>
            </a:outerShdw>
          </a:effectLst>
        </p:spPr>
      </p:pic>
      <p:pic>
        <p:nvPicPr>
          <p:cNvPr id="5" name="Immagin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2488" y="3806265"/>
            <a:ext cx="2579712" cy="1934784"/>
          </a:xfrm>
          <a:prstGeom prst="rect">
            <a:avLst/>
          </a:prstGeom>
          <a:ln>
            <a:noFill/>
          </a:ln>
          <a:effectLst>
            <a:outerShdw blurRad="190500" algn="tl" rotWithShape="0">
              <a:srgbClr val="000000">
                <a:alpha val="70000"/>
              </a:srgbClr>
            </a:outerShdw>
          </a:effectLst>
        </p:spPr>
      </p:pic>
      <p:pic>
        <p:nvPicPr>
          <p:cNvPr id="6" name="Immagin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92488" y="1690903"/>
            <a:ext cx="2579712" cy="1934784"/>
          </a:xfrm>
          <a:prstGeom prst="rect">
            <a:avLst/>
          </a:prstGeom>
          <a:ln>
            <a:noFill/>
          </a:ln>
          <a:effectLst>
            <a:outerShdw blurRad="190500" algn="tl" rotWithShape="0">
              <a:srgbClr val="000000">
                <a:alpha val="70000"/>
              </a:srgbClr>
            </a:outerShdw>
          </a:effectLst>
        </p:spPr>
      </p:pic>
      <p:sp>
        <p:nvSpPr>
          <p:cNvPr id="8" name="CasellaDiTesto 7"/>
          <p:cNvSpPr txBox="1"/>
          <p:nvPr/>
        </p:nvSpPr>
        <p:spPr>
          <a:xfrm>
            <a:off x="611560" y="1412776"/>
            <a:ext cx="6192688" cy="5355312"/>
          </a:xfrm>
          <a:prstGeom prst="rect">
            <a:avLst/>
          </a:prstGeom>
          <a:noFill/>
        </p:spPr>
        <p:txBody>
          <a:bodyPr wrap="square" rtlCol="0">
            <a:spAutoFit/>
          </a:bodyPr>
          <a:lstStyle/>
          <a:p>
            <a:r>
              <a:rPr lang="it-IT" dirty="0" smtClean="0">
                <a:latin typeface="DS-Digital" pitchFamily="2" charset="0"/>
              </a:rPr>
              <a:t>BAR                                                                                                  </a:t>
            </a:r>
            <a:r>
              <a:rPr lang="it-IT" dirty="0" err="1" smtClean="0">
                <a:latin typeface="DS-Digital" pitchFamily="2" charset="0"/>
              </a:rPr>
              <a:t>BAR</a:t>
            </a:r>
            <a:endParaRPr lang="it-IT" dirty="0" smtClean="0">
              <a:latin typeface="DS-Digital" pitchFamily="2" charset="0"/>
            </a:endParaRPr>
          </a:p>
          <a:p>
            <a:endParaRPr lang="it-IT" dirty="0">
              <a:latin typeface="DS-Digital" pitchFamily="2" charset="0"/>
            </a:endParaRPr>
          </a:p>
          <a:p>
            <a:endParaRPr lang="it-IT" dirty="0" smtClean="0">
              <a:latin typeface="DS-Digital" pitchFamily="2" charset="0"/>
            </a:endParaRPr>
          </a:p>
          <a:p>
            <a:endParaRPr lang="it-IT" dirty="0">
              <a:latin typeface="DS-Digital" pitchFamily="2" charset="0"/>
            </a:endParaRPr>
          </a:p>
          <a:p>
            <a:endParaRPr lang="it-IT" dirty="0" smtClean="0">
              <a:latin typeface="DS-Digital" pitchFamily="2" charset="0"/>
            </a:endParaRPr>
          </a:p>
          <a:p>
            <a:endParaRPr lang="it-IT" dirty="0">
              <a:latin typeface="DS-Digital" pitchFamily="2" charset="0"/>
            </a:endParaRPr>
          </a:p>
          <a:p>
            <a:endParaRPr lang="it-IT" dirty="0" smtClean="0">
              <a:latin typeface="DS-Digital" pitchFamily="2" charset="0"/>
            </a:endParaRPr>
          </a:p>
          <a:p>
            <a:endParaRPr lang="it-IT" dirty="0">
              <a:latin typeface="DS-Digital" pitchFamily="2" charset="0"/>
            </a:endParaRPr>
          </a:p>
          <a:p>
            <a:r>
              <a:rPr lang="it-IT" dirty="0" err="1" smtClean="0">
                <a:latin typeface="DS-Digital" pitchFamily="2" charset="0"/>
              </a:rPr>
              <a:t>Rpm</a:t>
            </a:r>
            <a:r>
              <a:rPr lang="it-IT" dirty="0" smtClean="0">
                <a:latin typeface="DS-Digital" pitchFamily="2" charset="0"/>
              </a:rPr>
              <a:t>                                                                                                  psi</a:t>
            </a:r>
          </a:p>
          <a:p>
            <a:endParaRPr lang="it-IT" dirty="0">
              <a:solidFill>
                <a:srgbClr val="000000"/>
              </a:solidFill>
              <a:latin typeface="DS-Digital" pitchFamily="2" charset="0"/>
            </a:endParaRPr>
          </a:p>
          <a:p>
            <a:endParaRPr lang="it-IT" dirty="0" smtClean="0">
              <a:solidFill>
                <a:srgbClr val="000000"/>
              </a:solidFill>
              <a:latin typeface="DS-Digital" pitchFamily="2" charset="0"/>
            </a:endParaRPr>
          </a:p>
          <a:p>
            <a:endParaRPr lang="it-IT" dirty="0">
              <a:solidFill>
                <a:srgbClr val="000000"/>
              </a:solidFill>
              <a:latin typeface="DS-Digital" pitchFamily="2" charset="0"/>
            </a:endParaRPr>
          </a:p>
          <a:p>
            <a:endParaRPr lang="it-IT" dirty="0" smtClean="0">
              <a:solidFill>
                <a:srgbClr val="000000"/>
              </a:solidFill>
              <a:latin typeface="DS-Digital" pitchFamily="2" charset="0"/>
            </a:endParaRPr>
          </a:p>
          <a:p>
            <a:endParaRPr lang="it-IT" dirty="0">
              <a:solidFill>
                <a:srgbClr val="000000"/>
              </a:solidFill>
              <a:latin typeface="DS-Digital" pitchFamily="2" charset="0"/>
            </a:endParaRPr>
          </a:p>
          <a:p>
            <a:endParaRPr lang="it-IT" dirty="0" smtClean="0">
              <a:solidFill>
                <a:srgbClr val="000000"/>
              </a:solidFill>
              <a:latin typeface="DS-Digital" pitchFamily="2" charset="0"/>
            </a:endParaRPr>
          </a:p>
          <a:p>
            <a:endParaRPr lang="it-IT" dirty="0">
              <a:solidFill>
                <a:srgbClr val="000000"/>
              </a:solidFill>
              <a:latin typeface="DS-Digital" pitchFamily="2" charset="0"/>
            </a:endParaRPr>
          </a:p>
          <a:p>
            <a:endParaRPr lang="it-IT" dirty="0" smtClean="0">
              <a:solidFill>
                <a:srgbClr val="000000"/>
              </a:solidFill>
              <a:latin typeface="DS-Digital" pitchFamily="2" charset="0"/>
            </a:endParaRPr>
          </a:p>
          <a:p>
            <a:endParaRPr lang="it-IT" dirty="0">
              <a:solidFill>
                <a:srgbClr val="000000"/>
              </a:solidFill>
              <a:latin typeface="DS-Digital" pitchFamily="2" charset="0"/>
            </a:endParaRPr>
          </a:p>
          <a:p>
            <a:endParaRPr lang="it-IT" dirty="0"/>
          </a:p>
        </p:txBody>
      </p:sp>
      <p:sp>
        <p:nvSpPr>
          <p:cNvPr id="20" name="CasellaDiTesto 19"/>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
        <p:nvSpPr>
          <p:cNvPr id="14"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3371123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Autofit/>
          </a:bodyPr>
          <a:lstStyle/>
          <a:p>
            <a:pPr algn="l"/>
            <a:r>
              <a:rPr lang="it-IT" sz="2000" dirty="0"/>
              <a:t>Le pompe si </a:t>
            </a:r>
            <a:r>
              <a:rPr lang="it-IT" sz="2000" dirty="0" smtClean="0"/>
              <a:t>possono suddividere in due famiglie:</a:t>
            </a:r>
            <a:endParaRPr lang="it-IT" sz="2000" dirty="0"/>
          </a:p>
        </p:txBody>
      </p:sp>
      <p:sp>
        <p:nvSpPr>
          <p:cNvPr id="5" name="Segnaposto contenuto 4"/>
          <p:cNvSpPr>
            <a:spLocks noGrp="1"/>
          </p:cNvSpPr>
          <p:nvPr>
            <p:ph idx="1"/>
          </p:nvPr>
        </p:nvSpPr>
        <p:spPr>
          <a:xfrm>
            <a:off x="479731" y="908720"/>
            <a:ext cx="3012149" cy="5256584"/>
          </a:xfrm>
        </p:spPr>
        <p:txBody>
          <a:bodyPr>
            <a:normAutofit/>
          </a:bodyPr>
          <a:lstStyle/>
          <a:p>
            <a:pPr marL="0" indent="0" algn="r">
              <a:buNone/>
            </a:pPr>
            <a:r>
              <a:rPr lang="it-IT" sz="1800" b="1" dirty="0" smtClean="0"/>
              <a:t>Volumetriche</a:t>
            </a:r>
            <a:r>
              <a:rPr lang="it-IT" sz="1800" dirty="0" smtClean="0"/>
              <a:t> - il pompaggio del liquido avviene per mezzo dello spostamento o variazione di volume.</a:t>
            </a:r>
          </a:p>
          <a:p>
            <a:pPr algn="r"/>
            <a:endParaRPr lang="it-IT" sz="1800" dirty="0" smtClean="0"/>
          </a:p>
          <a:p>
            <a:pPr marL="0" indent="0" algn="r">
              <a:buNone/>
            </a:pPr>
            <a:endParaRPr lang="it-IT" sz="1800" dirty="0" smtClean="0"/>
          </a:p>
          <a:p>
            <a:pPr marL="0" indent="0" algn="r">
              <a:buNone/>
            </a:pPr>
            <a:endParaRPr lang="it-IT" sz="1800" dirty="0" smtClean="0"/>
          </a:p>
          <a:p>
            <a:pPr marL="0" indent="0" algn="r">
              <a:buNone/>
            </a:pPr>
            <a:endParaRPr lang="it-IT" sz="1800" dirty="0"/>
          </a:p>
          <a:p>
            <a:pPr marL="0" indent="0" algn="r">
              <a:buNone/>
            </a:pPr>
            <a:endParaRPr lang="it-IT" sz="1800" dirty="0" smtClean="0"/>
          </a:p>
          <a:p>
            <a:pPr marL="0" indent="0" algn="r">
              <a:buNone/>
            </a:pPr>
            <a:r>
              <a:rPr lang="it-IT" sz="1800" dirty="0" smtClean="0"/>
              <a:t/>
            </a:r>
            <a:br>
              <a:rPr lang="it-IT" sz="1800" dirty="0" smtClean="0"/>
            </a:br>
            <a:endParaRPr lang="it-IT" sz="1800" dirty="0"/>
          </a:p>
        </p:txBody>
      </p:sp>
      <p:graphicFrame>
        <p:nvGraphicFramePr>
          <p:cNvPr id="7" name="Tabella 6"/>
          <p:cNvGraphicFramePr>
            <a:graphicFrameLocks noGrp="1"/>
          </p:cNvGraphicFramePr>
          <p:nvPr>
            <p:extLst>
              <p:ext uri="{D42A27DB-BD31-4B8C-83A1-F6EECF244321}">
                <p14:modId xmlns:p14="http://schemas.microsoft.com/office/powerpoint/2010/main" val="982791212"/>
              </p:ext>
            </p:extLst>
          </p:nvPr>
        </p:nvGraphicFramePr>
        <p:xfrm>
          <a:off x="3923928" y="918000"/>
          <a:ext cx="3048000" cy="5580000"/>
        </p:xfrm>
        <a:graphic>
          <a:graphicData uri="http://schemas.openxmlformats.org/drawingml/2006/table">
            <a:tbl>
              <a:tblPr bandRow="1">
                <a:tableStyleId>{5C22544A-7EE6-4342-B048-85BDC9FD1C3A}</a:tableStyleId>
              </a:tblPr>
              <a:tblGrid>
                <a:gridCol w="3048000"/>
              </a:tblGrid>
              <a:tr h="1116000">
                <a:tc>
                  <a:txBody>
                    <a:bodyPr/>
                    <a:lstStyle/>
                    <a:p>
                      <a:r>
                        <a:rPr lang="it-IT" dirty="0" smtClean="0"/>
                        <a:t>A palette</a:t>
                      </a:r>
                      <a:endParaRPr lang="it-IT" dirty="0"/>
                    </a:p>
                  </a:txBody>
                  <a:tcPr anchor="ctr"/>
                </a:tc>
              </a:tr>
              <a:tr h="1116000">
                <a:tc>
                  <a:txBody>
                    <a:bodyPr/>
                    <a:lstStyle/>
                    <a:p>
                      <a:r>
                        <a:rPr lang="it-IT" dirty="0" smtClean="0"/>
                        <a:t>A vite</a:t>
                      </a:r>
                      <a:endParaRPr lang="it-IT" dirty="0"/>
                    </a:p>
                  </a:txBody>
                  <a:tcPr anchor="ctr"/>
                </a:tc>
              </a:tr>
              <a:tr h="1116000">
                <a:tc>
                  <a:txBody>
                    <a:bodyPr/>
                    <a:lstStyle/>
                    <a:p>
                      <a:r>
                        <a:rPr lang="it-IT" dirty="0" smtClean="0"/>
                        <a:t>A lobi</a:t>
                      </a:r>
                      <a:endParaRPr lang="it-IT" dirty="0"/>
                    </a:p>
                  </a:txBody>
                  <a:tcPr anchor="ctr"/>
                </a:tc>
              </a:tr>
              <a:tr h="11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t>Ad ingranaggi</a:t>
                      </a:r>
                    </a:p>
                  </a:txBody>
                  <a:tcPr anchor="ctr"/>
                </a:tc>
              </a:tr>
              <a:tr h="1116000">
                <a:tc>
                  <a:txBody>
                    <a:bodyPr/>
                    <a:lstStyle/>
                    <a:p>
                      <a:r>
                        <a:rPr lang="it-IT" dirty="0" smtClean="0"/>
                        <a:t>A pistoni</a:t>
                      </a:r>
                      <a:endParaRPr lang="it-IT" dirty="0"/>
                    </a:p>
                  </a:txBody>
                  <a:tcPr anchor="ctr"/>
                </a:tc>
              </a:tr>
            </a:tbl>
          </a:graphicData>
        </a:graphic>
      </p:graphicFrame>
      <p:pic>
        <p:nvPicPr>
          <p:cNvPr id="15" name="Immagine 14"/>
          <p:cNvPicPr/>
          <p:nvPr/>
        </p:nvPicPr>
        <p:blipFill>
          <a:blip r:embed="rId2" cstate="print">
            <a:extLst>
              <a:ext uri="{28A0092B-C50C-407E-A947-70E740481C1C}">
                <a14:useLocalDpi xmlns:a14="http://schemas.microsoft.com/office/drawing/2010/main" val="0"/>
              </a:ext>
            </a:extLst>
          </a:blip>
          <a:stretch>
            <a:fillRect/>
          </a:stretch>
        </p:blipFill>
        <p:spPr>
          <a:xfrm>
            <a:off x="7668969" y="4293096"/>
            <a:ext cx="719455" cy="1079500"/>
          </a:xfrm>
          <a:prstGeom prst="rect">
            <a:avLst/>
          </a:prstGeom>
        </p:spPr>
      </p:pic>
      <p:pic>
        <p:nvPicPr>
          <p:cNvPr id="16" name="Immagine 15"/>
          <p:cNvPicPr/>
          <p:nvPr/>
        </p:nvPicPr>
        <p:blipFill>
          <a:blip r:embed="rId3">
            <a:extLst>
              <a:ext uri="{28A0092B-C50C-407E-A947-70E740481C1C}">
                <a14:useLocalDpi xmlns:a14="http://schemas.microsoft.com/office/drawing/2010/main" val="0"/>
              </a:ext>
            </a:extLst>
          </a:blip>
          <a:stretch>
            <a:fillRect/>
          </a:stretch>
        </p:blipFill>
        <p:spPr>
          <a:xfrm>
            <a:off x="7211382" y="3068960"/>
            <a:ext cx="1609090" cy="1133475"/>
          </a:xfrm>
          <a:prstGeom prst="rect">
            <a:avLst/>
          </a:prstGeom>
        </p:spPr>
      </p:pic>
      <p:pic>
        <p:nvPicPr>
          <p:cNvPr id="17" name="Immagine 16"/>
          <p:cNvPicPr/>
          <p:nvPr/>
        </p:nvPicPr>
        <p:blipFill rotWithShape="1">
          <a:blip r:embed="rId4" cstate="print">
            <a:extLst>
              <a:ext uri="{BEBA8EAE-BF5A-486C-A8C5-ECC9F3942E4B}">
                <a14:imgProps xmlns:a14="http://schemas.microsoft.com/office/drawing/2010/main">
                  <a14:imgLayer r:embed="rId5">
                    <a14:imgEffect>
                      <a14:brightnessContrast bright="25000" contrast="12000"/>
                    </a14:imgEffect>
                  </a14:imgLayer>
                </a14:imgProps>
              </a:ext>
              <a:ext uri="{28A0092B-C50C-407E-A947-70E740481C1C}">
                <a14:useLocalDpi xmlns:a14="http://schemas.microsoft.com/office/drawing/2010/main" val="0"/>
              </a:ext>
            </a:extLst>
          </a:blip>
          <a:srcRect l="15214" r="15125"/>
          <a:stretch/>
        </p:blipFill>
        <p:spPr bwMode="auto">
          <a:xfrm rot="16200000">
            <a:off x="7355929" y="861095"/>
            <a:ext cx="1246505" cy="1341755"/>
          </a:xfrm>
          <a:prstGeom prst="rect">
            <a:avLst/>
          </a:prstGeom>
          <a:ln>
            <a:noFill/>
          </a:ln>
          <a:extLst>
            <a:ext uri="{53640926-AAD7-44D8-BBD7-CCE9431645EC}">
              <a14:shadowObscured xmlns:a14="http://schemas.microsoft.com/office/drawing/2010/main"/>
            </a:ext>
          </a:extLst>
        </p:spPr>
      </p:pic>
      <p:pic>
        <p:nvPicPr>
          <p:cNvPr id="18" name="Immagine 17"/>
          <p:cNvPicPr/>
          <p:nvPr/>
        </p:nvPicPr>
        <p:blipFill>
          <a:blip r:embed="rId6" cstate="print">
            <a:extLst>
              <a:ext uri="{28A0092B-C50C-407E-A947-70E740481C1C}">
                <a14:useLocalDpi xmlns:a14="http://schemas.microsoft.com/office/drawing/2010/main" val="0"/>
              </a:ext>
            </a:extLst>
          </a:blip>
          <a:stretch>
            <a:fillRect/>
          </a:stretch>
        </p:blipFill>
        <p:spPr>
          <a:xfrm>
            <a:off x="7583259" y="5445224"/>
            <a:ext cx="1066800" cy="1109345"/>
          </a:xfrm>
          <a:prstGeom prst="rect">
            <a:avLst/>
          </a:prstGeom>
        </p:spPr>
      </p:pic>
      <p:pic>
        <p:nvPicPr>
          <p:cNvPr id="19" name="Immagine 18" descr="Risultati immagini per pompe volumetriche a vit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3" y="2204863"/>
            <a:ext cx="2016224" cy="919105"/>
          </a:xfrm>
          <a:prstGeom prst="rect">
            <a:avLst/>
          </a:prstGeom>
          <a:noFill/>
          <a:ln>
            <a:noFill/>
          </a:ln>
        </p:spPr>
      </p:pic>
      <p:pic>
        <p:nvPicPr>
          <p:cNvPr id="20" name="Immagin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sp>
        <p:nvSpPr>
          <p:cNvPr id="12"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551841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6632"/>
            <a:ext cx="844131" cy="90000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sp>
        <p:nvSpPr>
          <p:cNvPr id="7" name="Titolo 1"/>
          <p:cNvSpPr>
            <a:spLocks noGrp="1"/>
          </p:cNvSpPr>
          <p:nvPr>
            <p:ph type="title"/>
          </p:nvPr>
        </p:nvSpPr>
        <p:spPr>
          <a:xfrm>
            <a:off x="457200" y="274638"/>
            <a:ext cx="8229600" cy="1143000"/>
          </a:xfrm>
        </p:spPr>
        <p:txBody>
          <a:bodyPr/>
          <a:lstStyle/>
          <a:p>
            <a:r>
              <a:rPr lang="it-IT" dirty="0" smtClean="0">
                <a:solidFill>
                  <a:schemeClr val="tx1">
                    <a:lumMod val="50000"/>
                    <a:lumOff val="50000"/>
                  </a:schemeClr>
                </a:solidFill>
                <a:effectLst>
                  <a:outerShdw blurRad="38100" dist="38100" dir="2700000" algn="tl">
                    <a:srgbClr val="000000">
                      <a:alpha val="43137"/>
                    </a:srgbClr>
                  </a:outerShdw>
                </a:effectLst>
                <a:latin typeface="Square721 Ex BT" panose="020B0507020202060203" pitchFamily="34" charset="0"/>
              </a:rPr>
              <a:t>NEO-</a:t>
            </a:r>
            <a:r>
              <a:rPr lang="it-IT" dirty="0" err="1" smtClean="0">
                <a:solidFill>
                  <a:schemeClr val="tx1">
                    <a:lumMod val="50000"/>
                    <a:lumOff val="50000"/>
                  </a:schemeClr>
                </a:solidFill>
                <a:effectLst>
                  <a:outerShdw blurRad="38100" dist="38100" dir="2700000" algn="tl">
                    <a:srgbClr val="000000">
                      <a:alpha val="43137"/>
                    </a:srgbClr>
                  </a:outerShdw>
                </a:effectLst>
                <a:latin typeface="Square721 Ex BT" panose="020B0507020202060203" pitchFamily="34" charset="0"/>
              </a:rPr>
              <a:t>WiFi</a:t>
            </a:r>
            <a:endParaRPr lang="it-IT" dirty="0">
              <a:solidFill>
                <a:schemeClr val="tx1">
                  <a:lumMod val="50000"/>
                  <a:lumOff val="50000"/>
                </a:schemeClr>
              </a:solidFill>
              <a:effectLst>
                <a:outerShdw blurRad="38100" dist="38100" dir="2700000" algn="tl">
                  <a:srgbClr val="000000">
                    <a:alpha val="43137"/>
                  </a:srgbClr>
                </a:outerShdw>
              </a:effectLst>
              <a:latin typeface="Square721 Ex BT" panose="020B0507020202060203" pitchFamily="34" charset="0"/>
            </a:endParaRPr>
          </a:p>
        </p:txBody>
      </p:sp>
      <p:sp>
        <p:nvSpPr>
          <p:cNvPr id="8" name="CasellaDiTesto 7"/>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pic>
        <p:nvPicPr>
          <p:cNvPr id="9" name="irc_mi" descr="https://lh5.ggpht.com/jZ8XCjpCQWWZ5GLhbjRAufsw3JXePHUJVfEvMH3D055ghq0dyiSP3YxfSc_czPhtCLSO=w300">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t="19518" b="18584"/>
          <a:stretch>
            <a:fillRect/>
          </a:stretch>
        </p:blipFill>
        <p:spPr bwMode="auto">
          <a:xfrm>
            <a:off x="3059832" y="4586287"/>
            <a:ext cx="2867025" cy="1771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2748648" y="4176325"/>
            <a:ext cx="36467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it-IT" altLang="it-IT" sz="1200" dirty="0">
                <a:latin typeface="Arial" pitchFamily="34" charset="0"/>
                <a:ea typeface="Times New Roman" pitchFamily="18" charset="0"/>
                <a:cs typeface="Times New Roman" pitchFamily="18" charset="0"/>
                <a:hlinkClick r:id="rId4"/>
              </a:rPr>
              <a:t>https://</a:t>
            </a:r>
            <a:r>
              <a:rPr lang="it-IT" altLang="it-IT" sz="1200" dirty="0" smtClean="0">
                <a:latin typeface="Arial" pitchFamily="34" charset="0"/>
                <a:ea typeface="Times New Roman" pitchFamily="18" charset="0"/>
                <a:cs typeface="Times New Roman" pitchFamily="18" charset="0"/>
                <a:hlinkClick r:id="rId4"/>
              </a:rPr>
              <a:t>www.youtube.com/watch?v=hUXJ47P_Qxo</a:t>
            </a:r>
            <a:r>
              <a:rPr lang="it-IT" altLang="it-IT" sz="1200" dirty="0" smtClean="0">
                <a:latin typeface="Arial" pitchFamily="34" charset="0"/>
                <a:ea typeface="Times New Roman" pitchFamily="18" charset="0"/>
                <a:cs typeface="Times New Roman" pitchFamily="18" charset="0"/>
              </a:rPr>
              <a:t> </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8" name="Picture 2" descr="fotogrammi-presentazione-tutorial-neo-wifi">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651" y="1844824"/>
            <a:ext cx="668972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2388633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2"/>
                </a:solidFill>
                <a:effectLst>
                  <a:outerShdw blurRad="38100" dist="38100" dir="2700000" algn="tl">
                    <a:srgbClr val="000000">
                      <a:alpha val="43137"/>
                    </a:srgbClr>
                  </a:outerShdw>
                </a:effectLst>
                <a:latin typeface="Square721 Ex BT" panose="020B0507020202060203" pitchFamily="34" charset="0"/>
              </a:rPr>
              <a:t>NEO-PUMP</a:t>
            </a:r>
            <a:endParaRPr lang="it-IT" dirty="0">
              <a:solidFill>
                <a:schemeClr val="tx2"/>
              </a:solidFill>
              <a:effectLst>
                <a:outerShdw blurRad="38100" dist="38100" dir="2700000" algn="tl">
                  <a:srgbClr val="000000">
                    <a:alpha val="43137"/>
                  </a:srgbClr>
                </a:outerShdw>
              </a:effectLst>
              <a:latin typeface="Square721 Ex BT" panose="020B0507020202060203" pitchFamily="34" charset="0"/>
            </a:endParaRPr>
          </a:p>
        </p:txBody>
      </p:sp>
      <p:sp>
        <p:nvSpPr>
          <p:cNvPr id="3" name="Segnaposto contenuto 2"/>
          <p:cNvSpPr>
            <a:spLocks noGrp="1"/>
          </p:cNvSpPr>
          <p:nvPr>
            <p:ph idx="1"/>
          </p:nvPr>
        </p:nvSpPr>
        <p:spPr>
          <a:xfrm>
            <a:off x="467544" y="1484783"/>
            <a:ext cx="8208912" cy="2797771"/>
          </a:xfrm>
        </p:spPr>
        <p:txBody>
          <a:bodyPr>
            <a:normAutofit/>
          </a:bodyPr>
          <a:lstStyle/>
          <a:p>
            <a:pPr marL="0" indent="0">
              <a:buNone/>
            </a:pPr>
            <a:r>
              <a:rPr lang="it-IT" sz="1400" b="1" dirty="0" smtClean="0">
                <a:latin typeface="Arial Narrow" panose="020B0606020202030204" pitchFamily="34" charset="0"/>
              </a:rPr>
              <a:t>…</a:t>
            </a:r>
            <a:r>
              <a:rPr lang="it-IT" sz="1400" b="1" dirty="0">
                <a:latin typeface="Arial Narrow" panose="020B0606020202030204" pitchFamily="34" charset="0"/>
              </a:rPr>
              <a:t>evoluzione del famoso inverter motive telecomandato “NEO-</a:t>
            </a:r>
            <a:r>
              <a:rPr lang="it-IT" sz="1400" b="1" dirty="0" err="1">
                <a:latin typeface="Arial Narrow" panose="020B0606020202030204" pitchFamily="34" charset="0"/>
              </a:rPr>
              <a:t>WiFi</a:t>
            </a:r>
            <a:r>
              <a:rPr lang="it-IT" sz="1400" b="1" dirty="0">
                <a:latin typeface="Arial Narrow" panose="020B0606020202030204" pitchFamily="34" charset="0"/>
              </a:rPr>
              <a:t>”, questa </a:t>
            </a:r>
            <a:r>
              <a:rPr lang="it-IT" sz="1400" b="1" dirty="0" smtClean="0">
                <a:latin typeface="Arial Narrow" panose="020B0606020202030204" pitchFamily="34" charset="0"/>
              </a:rPr>
              <a:t>nuova </a:t>
            </a:r>
            <a:r>
              <a:rPr lang="it-IT" sz="1400" b="1" dirty="0">
                <a:latin typeface="Arial Narrow" panose="020B0606020202030204" pitchFamily="34" charset="0"/>
              </a:rPr>
              <a:t>versione è progettata per il controllo e la regolazione automatica della pressione negli impianti </a:t>
            </a:r>
            <a:r>
              <a:rPr lang="it-IT" sz="1400" b="1" dirty="0" smtClean="0">
                <a:latin typeface="Arial Narrow" panose="020B0606020202030204" pitchFamily="34" charset="0"/>
              </a:rPr>
              <a:t>idraulici</a:t>
            </a:r>
            <a:endParaRPr lang="it-IT" sz="1400" dirty="0" smtClean="0">
              <a:latin typeface="Arial Narrow" panose="020B0606020202030204" pitchFamily="34" charset="0"/>
            </a:endParaRPr>
          </a:p>
          <a:p>
            <a:pPr marL="0" indent="0">
              <a:buNone/>
            </a:pPr>
            <a:r>
              <a:rPr lang="it-IT" sz="1400" dirty="0" smtClean="0">
                <a:latin typeface="Arial Narrow" panose="020B0606020202030204" pitchFamily="34" charset="0"/>
              </a:rPr>
              <a:t>Sono </a:t>
            </a:r>
            <a:r>
              <a:rPr lang="it-IT" sz="1400" dirty="0">
                <a:latin typeface="Arial Narrow" panose="020B0606020202030204" pitchFamily="34" charset="0"/>
              </a:rPr>
              <a:t>7 i motivi che hanno portato motive a sviluppare </a:t>
            </a:r>
            <a:r>
              <a:rPr lang="it-IT" sz="1400" dirty="0" smtClean="0">
                <a:latin typeface="Arial Narrow" panose="020B0606020202030204" pitchFamily="34" charset="0"/>
              </a:rPr>
              <a:t>NEO-PUMP</a:t>
            </a:r>
            <a:endParaRPr lang="it-IT" sz="1400" dirty="0">
              <a:latin typeface="Arial Narrow" panose="020B0606020202030204" pitchFamily="34" charset="0"/>
            </a:endParaRPr>
          </a:p>
        </p:txBody>
      </p:sp>
      <p:sp>
        <p:nvSpPr>
          <p:cNvPr id="4" name="CasellaDiTesto 3"/>
          <p:cNvSpPr txBox="1"/>
          <p:nvPr/>
        </p:nvSpPr>
        <p:spPr>
          <a:xfrm>
            <a:off x="539552" y="1161618"/>
            <a:ext cx="8280920" cy="646331"/>
          </a:xfrm>
          <a:prstGeom prst="rect">
            <a:avLst/>
          </a:prstGeom>
          <a:noFill/>
        </p:spPr>
        <p:txBody>
          <a:bodyPr wrap="square" rtlCol="0">
            <a:spAutoFit/>
          </a:bodyPr>
          <a:lstStyle/>
          <a:p>
            <a:r>
              <a:rPr lang="it-IT" b="1" dirty="0">
                <a:latin typeface="Arial Narrow" panose="020B0606020202030204" pitchFamily="34" charset="0"/>
              </a:rPr>
              <a:t>il nuovo inverter motive specifico per il controllo automatico del pompaggio acqua </a:t>
            </a:r>
            <a:endParaRPr lang="it-IT" dirty="0">
              <a:latin typeface="Arial Narrow" panose="020B0606020202030204" pitchFamily="34" charset="0"/>
            </a:endParaRPr>
          </a:p>
          <a:p>
            <a:endParaRPr lang="it-IT" dirty="0">
              <a:latin typeface="Arial Narrow" panose="020B060602020203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475958180"/>
              </p:ext>
            </p:extLst>
          </p:nvPr>
        </p:nvGraphicFramePr>
        <p:xfrm>
          <a:off x="395536" y="2348880"/>
          <a:ext cx="8280920" cy="3931920"/>
        </p:xfrm>
        <a:graphic>
          <a:graphicData uri="http://schemas.openxmlformats.org/drawingml/2006/table">
            <a:tbl>
              <a:tblPr bandRow="1">
                <a:tableStyleId>{5C22544A-7EE6-4342-B048-85BDC9FD1C3A}</a:tableStyleId>
              </a:tblPr>
              <a:tblGrid>
                <a:gridCol w="1152128"/>
                <a:gridCol w="7128792"/>
              </a:tblGrid>
              <a:tr h="136354">
                <a:tc>
                  <a:txBody>
                    <a:bodyPr/>
                    <a:lstStyle/>
                    <a:p>
                      <a:r>
                        <a:rPr lang="it-IT" sz="1200" b="1" dirty="0" smtClean="0">
                          <a:latin typeface="Arial Narrow" panose="020B0606020202030204" pitchFamily="34" charset="0"/>
                        </a:rPr>
                        <a:t>Motive 1</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Narrow" panose="020B0606020202030204" pitchFamily="34" charset="0"/>
                        </a:rPr>
                        <a:t>meno equipaggiamento</a:t>
                      </a:r>
                    </a:p>
                  </a:txBody>
                  <a:tcPr/>
                </a:tc>
              </a:tr>
              <a:tr h="545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Arial Narrow" panose="020B0606020202030204" pitchFamily="34" charset="0"/>
                        </a:rPr>
                        <a:t>Motive 2</a:t>
                      </a:r>
                      <a:endParaRPr lang="it-IT" sz="1200" dirty="0" smtClean="0"/>
                    </a:p>
                  </a:txBody>
                  <a:tcPr/>
                </a:tc>
                <a:tc>
                  <a:txBody>
                    <a:bodyPr/>
                    <a:lstStyle/>
                    <a:p>
                      <a:pPr marL="0" indent="0">
                        <a:buNone/>
                      </a:pPr>
                      <a:r>
                        <a:rPr lang="en-US" sz="1200" dirty="0" err="1" smtClean="0">
                          <a:latin typeface="Arial Narrow" panose="020B0606020202030204" pitchFamily="34" charset="0"/>
                        </a:rPr>
                        <a:t>risparmio</a:t>
                      </a:r>
                      <a:r>
                        <a:rPr lang="en-US" sz="1200" dirty="0" smtClean="0">
                          <a:latin typeface="Arial Narrow" panose="020B0606020202030204" pitchFamily="34" charset="0"/>
                        </a:rPr>
                        <a:t> </a:t>
                      </a:r>
                      <a:r>
                        <a:rPr lang="en-US" sz="1200" dirty="0" err="1" smtClean="0">
                          <a:latin typeface="Arial Narrow" panose="020B0606020202030204" pitchFamily="34" charset="0"/>
                        </a:rPr>
                        <a:t>energetico</a:t>
                      </a:r>
                      <a:endParaRPr lang="it-IT" sz="1200" dirty="0" smtClean="0">
                        <a:latin typeface="Arial Narrow" panose="020B0606020202030204" pitchFamily="34" charset="0"/>
                      </a:endParaRPr>
                    </a:p>
                    <a:p>
                      <a:pPr marL="0" indent="0">
                        <a:buNone/>
                      </a:pPr>
                      <a:r>
                        <a:rPr lang="it-IT" sz="1200" dirty="0" smtClean="0">
                          <a:latin typeface="Arial Narrow" panose="020B0606020202030204" pitchFamily="34" charset="0"/>
                        </a:rPr>
                        <a:t>Con sistemi senza inverter si consuma sempre la potenza massima di tutte le pompe messe insieme, non importa quant’acqua sia realmente richiesta in quel momento. Con NEO-PUMP, invece, la potenza usata è proporzionale alla quantità d’acqua richiesta</a:t>
                      </a:r>
                    </a:p>
                  </a:txBody>
                  <a:tcPr/>
                </a:tc>
              </a:tr>
              <a:tr h="136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Arial Narrow" panose="020B0606020202030204" pitchFamily="34" charset="0"/>
                        </a:rPr>
                        <a:t>Motive 3</a:t>
                      </a:r>
                      <a:endParaRPr lang="it-IT" sz="1200" dirty="0" smtClean="0"/>
                    </a:p>
                  </a:txBody>
                  <a:tcPr/>
                </a:tc>
                <a:tc>
                  <a:txBody>
                    <a:bodyPr/>
                    <a:lstStyle/>
                    <a:p>
                      <a:pPr marL="0" indent="0">
                        <a:buNone/>
                      </a:pPr>
                      <a:r>
                        <a:rPr lang="it-IT" sz="1200" dirty="0" smtClean="0">
                          <a:latin typeface="Arial Narrow" panose="020B0606020202030204" pitchFamily="34" charset="0"/>
                        </a:rPr>
                        <a:t>avvio graduale</a:t>
                      </a:r>
                    </a:p>
                    <a:p>
                      <a:pPr marL="0" indent="0">
                        <a:buNone/>
                      </a:pPr>
                      <a:r>
                        <a:rPr lang="it-IT" sz="1200" dirty="0" smtClean="0">
                          <a:latin typeface="Arial Narrow" panose="020B0606020202030204" pitchFamily="34" charset="0"/>
                        </a:rPr>
                        <a:t>I sistemi tradizionali hanno una partenza brusca e presentano picchi momentanei di </a:t>
                      </a:r>
                      <a:r>
                        <a:rPr lang="it-IT" sz="1200" dirty="0" err="1" smtClean="0">
                          <a:latin typeface="Arial Narrow" panose="020B0606020202030204" pitchFamily="34" charset="0"/>
                        </a:rPr>
                        <a:t>sovraccorrente</a:t>
                      </a:r>
                      <a:r>
                        <a:rPr lang="it-IT" sz="1200" dirty="0" smtClean="0">
                          <a:latin typeface="Arial Narrow" panose="020B0606020202030204" pitchFamily="34" charset="0"/>
                        </a:rPr>
                        <a:t>. NEO-PUMP, invece, ha una partenza soft </a:t>
                      </a:r>
                    </a:p>
                  </a:txBody>
                  <a:tcPr/>
                </a:tc>
              </a:tr>
              <a:tr h="954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Arial Narrow" panose="020B0606020202030204" pitchFamily="34" charset="0"/>
                        </a:rPr>
                        <a:t>Motive 4</a:t>
                      </a:r>
                      <a:endParaRPr lang="it-IT" sz="1200" dirty="0" smtClean="0"/>
                    </a:p>
                  </a:txBody>
                  <a:tcPr/>
                </a:tc>
                <a:tc>
                  <a:txBody>
                    <a:bodyPr/>
                    <a:lstStyle/>
                    <a:p>
                      <a:pPr marL="0" indent="0">
                        <a:buNone/>
                      </a:pPr>
                      <a:r>
                        <a:rPr lang="it-IT" sz="1200" kern="1200" dirty="0" smtClean="0">
                          <a:solidFill>
                            <a:schemeClr val="dk1"/>
                          </a:solidFill>
                          <a:latin typeface="Arial Narrow" panose="020B0606020202030204" pitchFamily="34" charset="0"/>
                          <a:ea typeface="+mn-ea"/>
                          <a:cs typeface="+mn-cs"/>
                        </a:rPr>
                        <a:t>Rispetto ai normali inverter per pompe che richiedono l’inserimento di una serie di dati della pompa complicati, </a:t>
                      </a:r>
                    </a:p>
                    <a:p>
                      <a:pPr marL="0" indent="0">
                        <a:buNone/>
                      </a:pPr>
                      <a:r>
                        <a:rPr lang="it-IT" sz="1200" kern="1200" dirty="0" smtClean="0">
                          <a:solidFill>
                            <a:schemeClr val="dk1"/>
                          </a:solidFill>
                          <a:latin typeface="Arial Narrow" panose="020B0606020202030204" pitchFamily="34" charset="0"/>
                          <a:ea typeface="+mn-ea"/>
                          <a:cs typeface="+mn-cs"/>
                        </a:rPr>
                        <a:t>NEO-PUMP è molto più facile da installare. Alla prima partenza, effettua automaticamente un auto-</a:t>
                      </a:r>
                      <a:r>
                        <a:rPr lang="it-IT" sz="1200" kern="1200" dirty="0" err="1" smtClean="0">
                          <a:solidFill>
                            <a:schemeClr val="dk1"/>
                          </a:solidFill>
                          <a:latin typeface="Arial Narrow" panose="020B0606020202030204" pitchFamily="34" charset="0"/>
                          <a:ea typeface="+mn-ea"/>
                          <a:cs typeface="+mn-cs"/>
                        </a:rPr>
                        <a:t>tuning</a:t>
                      </a:r>
                      <a:r>
                        <a:rPr lang="it-IT" sz="1200" kern="1200" dirty="0" smtClean="0">
                          <a:solidFill>
                            <a:schemeClr val="dk1"/>
                          </a:solidFill>
                          <a:latin typeface="Arial Narrow" panose="020B0606020202030204" pitchFamily="34" charset="0"/>
                          <a:ea typeface="+mn-ea"/>
                          <a:cs typeface="+mn-cs"/>
                        </a:rPr>
                        <a:t> che gli permette di rilevare e registrare la curva caratteristica della pompa ed adattare il suo funzionamento al sistema senza calcoli ed inserimenti. </a:t>
                      </a:r>
                    </a:p>
                    <a:p>
                      <a:pPr marL="0" indent="0">
                        <a:buNone/>
                      </a:pPr>
                      <a:r>
                        <a:rPr lang="it-IT" sz="1200" kern="1200" dirty="0" smtClean="0">
                          <a:solidFill>
                            <a:schemeClr val="dk1"/>
                          </a:solidFill>
                          <a:latin typeface="Arial Narrow" panose="020B0606020202030204" pitchFamily="34" charset="0"/>
                          <a:ea typeface="+mn-ea"/>
                          <a:cs typeface="+mn-cs"/>
                        </a:rPr>
                        <a:t>Anche l’uso è più </a:t>
                      </a:r>
                      <a:r>
                        <a:rPr lang="it-IT" sz="1200" kern="1200" dirty="0" err="1" smtClean="0">
                          <a:solidFill>
                            <a:schemeClr val="dk1"/>
                          </a:solidFill>
                          <a:latin typeface="Arial Narrow" panose="020B0606020202030204" pitchFamily="34" charset="0"/>
                          <a:ea typeface="+mn-ea"/>
                          <a:cs typeface="+mn-cs"/>
                        </a:rPr>
                        <a:t>friendly</a:t>
                      </a:r>
                      <a:r>
                        <a:rPr lang="it-IT" sz="1200" kern="1200" dirty="0" smtClean="0">
                          <a:solidFill>
                            <a:schemeClr val="dk1"/>
                          </a:solidFill>
                          <a:latin typeface="Arial Narrow" panose="020B0606020202030204" pitchFamily="34" charset="0"/>
                          <a:ea typeface="+mn-ea"/>
                          <a:cs typeface="+mn-cs"/>
                        </a:rPr>
                        <a:t>. In un sistema master-slave, per esempio, si può regolare la pressione sia dal master che dagli slave. </a:t>
                      </a:r>
                    </a:p>
                    <a:p>
                      <a:pPr marL="0" indent="0">
                        <a:buNone/>
                      </a:pPr>
                      <a:r>
                        <a:rPr lang="it-IT" sz="1200" dirty="0" smtClean="0">
                          <a:latin typeface="Arial Narrow" panose="020B0606020202030204" pitchFamily="34" charset="0"/>
                        </a:rPr>
                        <a:t>Senza parlare della già nota facilità d’uso della tastiera </a:t>
                      </a:r>
                      <a:r>
                        <a:rPr lang="it-IT" sz="1200" dirty="0" err="1" smtClean="0">
                          <a:latin typeface="Arial Narrow" panose="020B0606020202030204" pitchFamily="34" charset="0"/>
                        </a:rPr>
                        <a:t>WiFi</a:t>
                      </a:r>
                      <a:r>
                        <a:rPr lang="it-IT" sz="1200" dirty="0" smtClean="0">
                          <a:latin typeface="Arial Narrow" panose="020B0606020202030204" pitchFamily="34" charset="0"/>
                        </a:rPr>
                        <a:t> della serie NEO</a:t>
                      </a:r>
                    </a:p>
                  </a:txBody>
                  <a:tcPr/>
                </a:tc>
              </a:tr>
              <a:tr h="136354">
                <a:tc>
                  <a:txBody>
                    <a:bodyPr/>
                    <a:lstStyle/>
                    <a:p>
                      <a:r>
                        <a:rPr lang="it-IT" sz="1200" b="1" dirty="0" smtClean="0">
                          <a:latin typeface="Arial Narrow" panose="020B0606020202030204" pitchFamily="34" charset="0"/>
                        </a:rPr>
                        <a:t>Motive 5</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Narrow" panose="020B0606020202030204" pitchFamily="34" charset="0"/>
                        </a:rPr>
                        <a:t>funzionamento alternato per massimizzare la vita di ogni pompa</a:t>
                      </a:r>
                    </a:p>
                  </a:txBody>
                  <a:tcPr/>
                </a:tc>
              </a:tr>
              <a:tr h="136354">
                <a:tc>
                  <a:txBody>
                    <a:bodyPr/>
                    <a:lstStyle/>
                    <a:p>
                      <a:r>
                        <a:rPr lang="it-IT" sz="1200" b="1" dirty="0" smtClean="0">
                          <a:latin typeface="Arial Narrow" panose="020B0606020202030204" pitchFamily="34" charset="0"/>
                        </a:rPr>
                        <a:t>Motive 6</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Narrow" panose="020B0606020202030204" pitchFamily="34" charset="0"/>
                        </a:rPr>
                        <a:t>comando e interfaccia con tastiera telecomando, oppure da PC, PLC o </a:t>
                      </a:r>
                      <a:r>
                        <a:rPr lang="it-IT" sz="1200" dirty="0" err="1" smtClean="0">
                          <a:latin typeface="Arial Narrow" panose="020B0606020202030204" pitchFamily="34" charset="0"/>
                        </a:rPr>
                        <a:t>smartphone</a:t>
                      </a:r>
                      <a:endParaRPr lang="it-IT" sz="1200" dirty="0" smtClean="0">
                        <a:latin typeface="Arial Narrow" panose="020B0606020202030204" pitchFamily="34" charset="0"/>
                      </a:endParaRPr>
                    </a:p>
                  </a:txBody>
                  <a:tcPr/>
                </a:tc>
              </a:tr>
              <a:tr h="238620">
                <a:tc>
                  <a:txBody>
                    <a:bodyPr/>
                    <a:lstStyle/>
                    <a:p>
                      <a:r>
                        <a:rPr lang="it-IT" sz="1200" b="1" dirty="0" smtClean="0">
                          <a:latin typeface="Arial Narrow" panose="020B0606020202030204" pitchFamily="34" charset="0"/>
                        </a:rPr>
                        <a:t>Motive 7</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latin typeface="Arial Narrow" panose="020B0606020202030204" pitchFamily="34" charset="0"/>
                        </a:rPr>
                        <a:t>NEO-PUMP rileva e aggiusta automaticamente la pressione senza alcuna necessità di intervento manuale</a:t>
                      </a:r>
                    </a:p>
                  </a:txBody>
                  <a:tcPr/>
                </a:tc>
              </a:tr>
            </a:tbl>
          </a:graphicData>
        </a:graphic>
      </p:graphicFrame>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6632"/>
            <a:ext cx="843862" cy="90000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sp>
        <p:nvSpPr>
          <p:cNvPr id="9" name="CasellaDiTesto 8"/>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
        <p:nvSpPr>
          <p:cNvPr id="10"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3062102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2"/>
                </a:solidFill>
                <a:effectLst>
                  <a:outerShdw blurRad="38100" dist="38100" dir="2700000" algn="tl">
                    <a:srgbClr val="000000">
                      <a:alpha val="43137"/>
                    </a:srgbClr>
                  </a:outerShdw>
                </a:effectLst>
                <a:latin typeface="Square721 Ex BT" panose="020B0507020202060203" pitchFamily="34" charset="0"/>
              </a:rPr>
              <a:t>NEO-PUMP</a:t>
            </a:r>
            <a:endParaRPr lang="it-IT" dirty="0">
              <a:solidFill>
                <a:schemeClr val="tx2"/>
              </a:solidFill>
              <a:effectLst>
                <a:outerShdw blurRad="38100" dist="38100" dir="2700000" algn="tl">
                  <a:srgbClr val="000000">
                    <a:alpha val="43137"/>
                  </a:srgbClr>
                </a:outerShdw>
              </a:effectLst>
              <a:latin typeface="Square721 Ex BT" panose="020B0507020202060203"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6632"/>
            <a:ext cx="843862" cy="90000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pic>
        <p:nvPicPr>
          <p:cNvPr id="9" name="Immagin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88840"/>
            <a:ext cx="9144000" cy="2348491"/>
          </a:xfrm>
          <a:prstGeom prst="rect">
            <a:avLst/>
          </a:prstGeom>
        </p:spPr>
      </p:pic>
      <p:pic>
        <p:nvPicPr>
          <p:cNvPr id="5122" name="irc_mi" descr="https://lh5.ggpht.com/jZ8XCjpCQWWZ5GLhbjRAufsw3JXePHUJVfEvMH3D055ghq0dyiSP3YxfSc_czPhtCLSO=w300">
            <a:hlinkClick r:id="rId4"/>
          </p:cNvPr>
          <p:cNvPicPr>
            <a:picLocks noChangeAspect="1" noChangeArrowheads="1"/>
          </p:cNvPicPr>
          <p:nvPr/>
        </p:nvPicPr>
        <p:blipFill>
          <a:blip r:embed="rId6" r:link="rId7">
            <a:extLst>
              <a:ext uri="{28A0092B-C50C-407E-A947-70E740481C1C}">
                <a14:useLocalDpi xmlns:a14="http://schemas.microsoft.com/office/drawing/2010/main" val="0"/>
              </a:ext>
            </a:extLst>
          </a:blip>
          <a:srcRect t="19518" b="18584"/>
          <a:stretch>
            <a:fillRect/>
          </a:stretch>
        </p:blipFill>
        <p:spPr bwMode="auto">
          <a:xfrm>
            <a:off x="3059832" y="4586287"/>
            <a:ext cx="286702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magin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1584" y="4543425"/>
            <a:ext cx="1857375" cy="18573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Rectangle 4"/>
          <p:cNvSpPr>
            <a:spLocks noChangeArrowheads="1"/>
          </p:cNvSpPr>
          <p:nvPr/>
        </p:nvSpPr>
        <p:spPr bwMode="auto">
          <a:xfrm>
            <a:off x="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Rectangle 5"/>
          <p:cNvSpPr>
            <a:spLocks noChangeArrowheads="1"/>
          </p:cNvSpPr>
          <p:nvPr/>
        </p:nvSpPr>
        <p:spPr bwMode="auto">
          <a:xfrm>
            <a:off x="0" y="4086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hlinkClick r:id="rId4"/>
              </a:rPr>
              <a:t>https://www.youtube.com/watch?v=Utafxke3O-4</a:t>
            </a: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CasellaDiTesto 14"/>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
        <p:nvSpPr>
          <p:cNvPr id="13"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273351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latin typeface="Square721 Ex BT" panose="020B0507020202060203" pitchFamily="34" charset="0"/>
              </a:rPr>
              <a:t>NEO-SOLAR</a:t>
            </a:r>
            <a:endParaRPr lang="it-IT" dirty="0">
              <a:solidFill>
                <a:srgbClr val="FFC000"/>
              </a:solidFill>
              <a:latin typeface="Square721 Ex BT" panose="020B0507020202060203"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844220" cy="900000"/>
          </a:xfrm>
          <a:prstGeom prst="rect">
            <a:avLst/>
          </a:prstGeom>
        </p:spPr>
      </p:pic>
      <p:pic>
        <p:nvPicPr>
          <p:cNvPr id="9" name="Immagine 8"/>
          <p:cNvPicPr/>
          <p:nvPr/>
        </p:nvPicPr>
        <p:blipFill>
          <a:blip r:embed="rId4" cstate="print">
            <a:extLst>
              <a:ext uri="{28A0092B-C50C-407E-A947-70E740481C1C}">
                <a14:useLocalDpi xmlns:a14="http://schemas.microsoft.com/office/drawing/2010/main"/>
              </a:ext>
            </a:extLst>
          </a:blip>
          <a:stretch>
            <a:fillRect/>
          </a:stretch>
        </p:blipFill>
        <p:spPr>
          <a:xfrm>
            <a:off x="395536" y="1485024"/>
            <a:ext cx="3600000" cy="2160000"/>
          </a:xfrm>
          <a:prstGeom prst="rect">
            <a:avLst/>
          </a:prstGeom>
          <a:ln>
            <a:noFill/>
          </a:ln>
          <a:effectLst>
            <a:outerShdw blurRad="292100" dist="139700" dir="2700000" algn="tl" rotWithShape="0">
              <a:srgbClr val="333333">
                <a:alpha val="65000"/>
              </a:srgbClr>
            </a:outerShdw>
          </a:effectLst>
        </p:spPr>
      </p:pic>
      <p:pic>
        <p:nvPicPr>
          <p:cNvPr id="10" name="Immagine 9" descr="C:\CD motive\Images Motive\images hig-res\NEO\NEO-PUMP\shutterstock_218154043.jpg"/>
          <p:cNvPicPr/>
          <p:nvPr/>
        </p:nvPicPr>
        <p:blipFill>
          <a:blip r:embed="rId5" cstate="print">
            <a:extLst>
              <a:ext uri="{28A0092B-C50C-407E-A947-70E740481C1C}">
                <a14:useLocalDpi xmlns:a14="http://schemas.microsoft.com/office/drawing/2010/main"/>
              </a:ext>
            </a:extLst>
          </a:blip>
          <a:srcRect/>
          <a:stretch>
            <a:fillRect/>
          </a:stretch>
        </p:blipFill>
        <p:spPr bwMode="auto">
          <a:xfrm>
            <a:off x="4572400" y="4005304"/>
            <a:ext cx="3600000" cy="2160000"/>
          </a:xfrm>
          <a:prstGeom prst="rect">
            <a:avLst/>
          </a:prstGeom>
          <a:ln>
            <a:noFill/>
          </a:ln>
          <a:effectLst>
            <a:outerShdw blurRad="292100" dist="139700" dir="2700000" algn="tl" rotWithShape="0">
              <a:srgbClr val="333333">
                <a:alpha val="65000"/>
              </a:srgbClr>
            </a:outerShdw>
          </a:effectLst>
        </p:spPr>
      </p:pic>
      <p:sp>
        <p:nvSpPr>
          <p:cNvPr id="12" name="Rectangle 4"/>
          <p:cNvSpPr>
            <a:spLocks noChangeArrowheads="1"/>
          </p:cNvSpPr>
          <p:nvPr/>
        </p:nvSpPr>
        <p:spPr bwMode="auto">
          <a:xfrm>
            <a:off x="227493" y="1196752"/>
            <a:ext cx="73448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it-IT" sz="1400" b="0" i="0" u="none" strike="noStrike" cap="none" normalizeH="0" baseline="0" dirty="0" smtClean="0">
                <a:ln>
                  <a:noFill/>
                </a:ln>
                <a:solidFill>
                  <a:schemeClr val="tx1"/>
                </a:solidFill>
                <a:effectLst/>
                <a:latin typeface="Arial Narrow" panose="020B0606020202030204" pitchFamily="34" charset="0"/>
                <a:ea typeface="Andale Sans UI"/>
                <a:cs typeface="Lucida Sans" pitchFamily="34" charset="0"/>
              </a:rPr>
              <a:t>Control type 1: Speed </a:t>
            </a:r>
            <a:r>
              <a:rPr kumimoji="0" lang="en-GB" altLang="it-IT" sz="1400" b="0" i="0" u="none" strike="noStrike" cap="none" normalizeH="0" baseline="0" dirty="0" smtClean="0">
                <a:ln>
                  <a:noFill/>
                </a:ln>
                <a:solidFill>
                  <a:schemeClr val="tx1"/>
                </a:solidFill>
                <a:effectLst/>
                <a:latin typeface="DS-Digital" pitchFamily="2" charset="0"/>
                <a:ea typeface="Andale Sans UI"/>
                <a:cs typeface="Lucida Sans" pitchFamily="34" charset="0"/>
              </a:rPr>
              <a:t>RPM</a:t>
            </a:r>
            <a:r>
              <a:rPr kumimoji="0" lang="en-GB" altLang="it-IT" sz="1400" b="0" i="0" u="none" strike="noStrike" cap="none" normalizeH="0" baseline="0" dirty="0" smtClean="0">
                <a:ln>
                  <a:noFill/>
                </a:ln>
                <a:solidFill>
                  <a:schemeClr val="tx1"/>
                </a:solidFill>
                <a:effectLst/>
                <a:latin typeface="Arial Narrow" panose="020B0606020202030204" pitchFamily="34" charset="0"/>
                <a:ea typeface="Andale Sans UI"/>
                <a:cs typeface="Lucida Sans" pitchFamily="34" charset="0"/>
              </a:rPr>
              <a:t> (MSPT)</a:t>
            </a:r>
            <a:endParaRPr kumimoji="0" lang="it-IT" altLang="it-IT" sz="1400" b="0" i="0" u="none" strike="noStrike" cap="none" normalizeH="0" baseline="0" dirty="0" smtClean="0">
              <a:ln>
                <a:noFill/>
              </a:ln>
              <a:solidFill>
                <a:schemeClr val="tx1"/>
              </a:solidFill>
              <a:effectLst/>
              <a:latin typeface="Arial Narrow" panose="020B0606020202030204"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6"/>
          <p:cNvSpPr>
            <a:spLocks noChangeArrowheads="1"/>
          </p:cNvSpPr>
          <p:nvPr/>
        </p:nvSpPr>
        <p:spPr bwMode="auto">
          <a:xfrm>
            <a:off x="0" y="453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4"/>
          <p:cNvSpPr>
            <a:spLocks noChangeArrowheads="1"/>
          </p:cNvSpPr>
          <p:nvPr/>
        </p:nvSpPr>
        <p:spPr bwMode="auto">
          <a:xfrm>
            <a:off x="395536" y="3931309"/>
            <a:ext cx="403244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kumimoji="0" lang="en-GB" altLang="it-IT" sz="1400" b="0" i="0" u="none" strike="noStrike" cap="none" normalizeH="0" baseline="0" dirty="0" smtClean="0">
                <a:ln>
                  <a:noFill/>
                </a:ln>
                <a:solidFill>
                  <a:schemeClr val="tx1"/>
                </a:solidFill>
                <a:effectLst/>
                <a:latin typeface="Arial Narrow" panose="020B0606020202030204" pitchFamily="34" charset="0"/>
                <a:ea typeface="Andale Sans UI"/>
                <a:cs typeface="Lucida Sans" pitchFamily="34" charset="0"/>
              </a:rPr>
              <a:t>Control type 2: </a:t>
            </a:r>
            <a:r>
              <a:rPr lang="en-GB" sz="1400" dirty="0" smtClean="0">
                <a:latin typeface="Arial Narrow" panose="020B0606020202030204" pitchFamily="34" charset="0"/>
              </a:rPr>
              <a:t>Pressure </a:t>
            </a:r>
            <a:r>
              <a:rPr lang="en-GB" sz="1400" dirty="0" smtClean="0">
                <a:latin typeface="DS-Digital" pitchFamily="2" charset="0"/>
              </a:rPr>
              <a:t>BAR</a:t>
            </a:r>
            <a:endParaRPr lang="it-IT" sz="1400" dirty="0">
              <a:latin typeface="DS-Digital" pitchFamily="2" charset="0"/>
            </a:endParaRPr>
          </a:p>
          <a:p>
            <a:pPr algn="r"/>
            <a:r>
              <a:rPr lang="en-US" sz="1400" dirty="0">
                <a:latin typeface="Arial Narrow" panose="020B0606020202030204" pitchFamily="34" charset="0"/>
              </a:rPr>
              <a:t>In systems where it is required to work only at a constant BAR pressure controlled by a pressure sensor, the programming menu of NEO-SOLAR permits to select also such alternative working </a:t>
            </a:r>
            <a:r>
              <a:rPr lang="en-US" sz="1400" dirty="0" smtClean="0">
                <a:latin typeface="Arial Narrow" panose="020B0606020202030204" pitchFamily="34" charset="0"/>
              </a:rPr>
              <a:t>way</a:t>
            </a:r>
          </a:p>
          <a:p>
            <a:pPr algn="r"/>
            <a:endParaRPr lang="en-US" sz="1400" dirty="0">
              <a:latin typeface="Arial Narrow" panose="020B0606020202030204" pitchFamily="34" charset="0"/>
            </a:endParaRPr>
          </a:p>
          <a:p>
            <a:pPr algn="r"/>
            <a:endParaRPr lang="en-US" sz="1400" dirty="0" smtClean="0">
              <a:latin typeface="Arial Narrow" panose="020B0606020202030204" pitchFamily="34" charset="0"/>
            </a:endParaRPr>
          </a:p>
          <a:p>
            <a:pPr algn="r"/>
            <a:endParaRPr lang="en-US" sz="1400" dirty="0">
              <a:latin typeface="Arial Narrow" panose="020B0606020202030204" pitchFamily="34" charset="0"/>
            </a:endParaRPr>
          </a:p>
          <a:p>
            <a:pPr algn="r"/>
            <a:endParaRPr lang="en-US" sz="1400" dirty="0" smtClean="0">
              <a:latin typeface="Arial Narrow" panose="020B0606020202030204" pitchFamily="34" charset="0"/>
            </a:endParaRPr>
          </a:p>
          <a:p>
            <a:pPr algn="r"/>
            <a:endParaRPr lang="en-US" sz="1400" dirty="0">
              <a:latin typeface="Arial Narrow" panose="020B0606020202030204" pitchFamily="34" charset="0"/>
            </a:endParaRPr>
          </a:p>
          <a:p>
            <a:pPr algn="r"/>
            <a:endParaRPr lang="en-US" sz="1400" dirty="0" smtClean="0">
              <a:latin typeface="Arial Narrow" panose="020B0606020202030204" pitchFamily="34" charset="0"/>
            </a:endParaRPr>
          </a:p>
          <a:p>
            <a:pPr algn="r"/>
            <a:endParaRPr lang="en-US" sz="1400" dirty="0" smtClean="0">
              <a:latin typeface="Arial Narrow" panose="020B0606020202030204" pitchFamily="34" charset="0"/>
            </a:endParaRPr>
          </a:p>
          <a:p>
            <a:r>
              <a:rPr lang="en-US" sz="1400" dirty="0" smtClean="0">
                <a:latin typeface="Arial Narrow" panose="020B0606020202030204" pitchFamily="34" charset="0"/>
              </a:rPr>
              <a:t> </a:t>
            </a:r>
            <a:r>
              <a:rPr lang="en-US" sz="1400" dirty="0">
                <a:latin typeface="Arial Narrow" panose="020B0606020202030204" pitchFamily="34" charset="0"/>
              </a:rPr>
              <a:t>(</a:t>
            </a:r>
            <a:r>
              <a:rPr lang="en-GB" sz="1200" u="sng" dirty="0">
                <a:latin typeface="Arial Narrow" panose="020B0606020202030204" pitchFamily="34" charset="0"/>
                <a:hlinkClick r:id="rId6"/>
              </a:rPr>
              <a:t>http://www.motive.it/manuali/manuale-NEO-PUMP-eng.pdf</a:t>
            </a:r>
            <a:r>
              <a:rPr lang="en-GB" sz="1400" u="sng" dirty="0">
                <a:latin typeface="Arial Narrow" panose="020B0606020202030204" pitchFamily="34" charset="0"/>
              </a:rPr>
              <a:t>)</a:t>
            </a:r>
            <a:endParaRPr lang="it-IT" sz="1400" dirty="0">
              <a:latin typeface="Arial Narrow" panose="020B0606020202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Narrow" panose="020B0606020202030204" pitchFamily="34" charset="0"/>
              <a:cs typeface="Arial" pitchFamily="34" charset="0"/>
            </a:endParaRPr>
          </a:p>
        </p:txBody>
      </p:sp>
      <p:sp>
        <p:nvSpPr>
          <p:cNvPr id="17" name="CasellaDiTesto 16"/>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
        <p:nvSpPr>
          <p:cNvPr id="13"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69315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Immagine 31"/>
          <p:cNvPicPr>
            <a:picLocks noChangeAspect="1" noChangeArrowheads="1"/>
          </p:cNvPicPr>
          <p:nvPr/>
        </p:nvPicPr>
        <p:blipFill>
          <a:blip r:embed="rId2">
            <a:extLst>
              <a:ext uri="{28A0092B-C50C-407E-A947-70E740481C1C}">
                <a14:useLocalDpi xmlns:a14="http://schemas.microsoft.com/office/drawing/2010/main" val="0"/>
              </a:ext>
            </a:extLst>
          </a:blip>
          <a:srcRect l="2432" t="17690" b="22113"/>
          <a:stretch>
            <a:fillRect/>
          </a:stretch>
        </p:blipFill>
        <p:spPr bwMode="auto">
          <a:xfrm>
            <a:off x="179512" y="4510088"/>
            <a:ext cx="46577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Immagine 28"/>
          <p:cNvPicPr>
            <a:picLocks noChangeAspect="1" noChangeArrowheads="1"/>
          </p:cNvPicPr>
          <p:nvPr/>
        </p:nvPicPr>
        <p:blipFill>
          <a:blip r:embed="rId3">
            <a:extLst>
              <a:ext uri="{28A0092B-C50C-407E-A947-70E740481C1C}">
                <a14:useLocalDpi xmlns:a14="http://schemas.microsoft.com/office/drawing/2010/main" val="0"/>
              </a:ext>
            </a:extLst>
          </a:blip>
          <a:srcRect l="9381" t="14005" b="20393"/>
          <a:stretch>
            <a:fillRect/>
          </a:stretch>
        </p:blipFill>
        <p:spPr bwMode="auto">
          <a:xfrm>
            <a:off x="107504" y="1388740"/>
            <a:ext cx="469582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Immagine 59"/>
          <p:cNvPicPr>
            <a:picLocks noChangeAspect="1" noChangeArrowheads="1"/>
          </p:cNvPicPr>
          <p:nvPr/>
        </p:nvPicPr>
        <p:blipFill>
          <a:blip r:embed="rId4">
            <a:extLst>
              <a:ext uri="{28A0092B-C50C-407E-A947-70E740481C1C}">
                <a14:useLocalDpi xmlns:a14="http://schemas.microsoft.com/office/drawing/2010/main" val="0"/>
              </a:ext>
            </a:extLst>
          </a:blip>
          <a:srcRect t="4535" b="27020"/>
          <a:stretch>
            <a:fillRect/>
          </a:stretch>
        </p:blipFill>
        <p:spPr bwMode="auto">
          <a:xfrm>
            <a:off x="4499992" y="4330402"/>
            <a:ext cx="467677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Immagin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567" y="4123928"/>
            <a:ext cx="14382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Immagine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2117" y="1100708"/>
            <a:ext cx="14382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2289" name="Immagine 60"/>
          <p:cNvPicPr>
            <a:picLocks noChangeAspect="1" noChangeArrowheads="1"/>
          </p:cNvPicPr>
          <p:nvPr/>
        </p:nvPicPr>
        <p:blipFill>
          <a:blip r:embed="rId7" cstate="print">
            <a:extLst>
              <a:ext uri="{28A0092B-C50C-407E-A947-70E740481C1C}">
                <a14:useLocalDpi xmlns:a14="http://schemas.microsoft.com/office/drawing/2010/main" val="0"/>
              </a:ext>
            </a:extLst>
          </a:blip>
          <a:srcRect t="13370" b="19434"/>
          <a:stretch>
            <a:fillRect/>
          </a:stretch>
        </p:blipFill>
        <p:spPr bwMode="auto">
          <a:xfrm>
            <a:off x="4562028" y="1388740"/>
            <a:ext cx="4762500" cy="2266950"/>
          </a:xfrm>
          <a:prstGeom prst="rect">
            <a:avLst/>
          </a:prstGeom>
          <a:noFill/>
          <a:extLst>
            <a:ext uri="{909E8E84-426E-40DD-AFC4-6F175D3DCCD1}">
              <a14:hiddenFill xmlns:a14="http://schemas.microsoft.com/office/drawing/2010/main">
                <a:solidFill>
                  <a:srgbClr val="FFFFFF"/>
                </a:solidFill>
              </a14:hiddenFill>
            </a:ext>
          </a:extLst>
        </p:spPr>
      </p:pic>
      <p:sp>
        <p:nvSpPr>
          <p:cNvPr id="15" name="Titolo 1"/>
          <p:cNvSpPr>
            <a:spLocks noGrp="1"/>
          </p:cNvSpPr>
          <p:nvPr>
            <p:ph type="title"/>
          </p:nvPr>
        </p:nvSpPr>
        <p:spPr>
          <a:xfrm>
            <a:off x="457200" y="274638"/>
            <a:ext cx="8229600" cy="1143000"/>
          </a:xfrm>
        </p:spPr>
        <p:txBody>
          <a:bodyPr/>
          <a:lstStyle/>
          <a:p>
            <a:r>
              <a:rPr lang="it-IT" dirty="0" smtClean="0">
                <a:solidFill>
                  <a:srgbClr val="FFC000"/>
                </a:solidFill>
                <a:effectLst>
                  <a:outerShdw blurRad="38100" dist="38100" dir="2700000" algn="tl">
                    <a:srgbClr val="000000">
                      <a:alpha val="43137"/>
                    </a:srgbClr>
                  </a:outerShdw>
                </a:effectLst>
                <a:latin typeface="Square721 Ex BT" panose="020B0507020202060203" pitchFamily="34" charset="0"/>
              </a:rPr>
              <a:t>NEO-SOLAR</a:t>
            </a:r>
            <a:endParaRPr lang="it-IT" dirty="0">
              <a:solidFill>
                <a:srgbClr val="FFC000"/>
              </a:solidFill>
              <a:effectLst>
                <a:outerShdw blurRad="38100" dist="38100" dir="2700000" algn="tl">
                  <a:srgbClr val="000000">
                    <a:alpha val="43137"/>
                  </a:srgbClr>
                </a:outerShdw>
              </a:effectLst>
              <a:latin typeface="Square721 Ex BT" panose="020B0507020202060203" pitchFamily="34" charset="0"/>
            </a:endParaRPr>
          </a:p>
        </p:txBody>
      </p:sp>
      <p:pic>
        <p:nvPicPr>
          <p:cNvPr id="16" name="Immagin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pic>
        <p:nvPicPr>
          <p:cNvPr id="17" name="Immagin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116632"/>
            <a:ext cx="844220" cy="900000"/>
          </a:xfrm>
          <a:prstGeom prst="rect">
            <a:avLst/>
          </a:prstGeom>
        </p:spPr>
      </p:pic>
      <p:sp>
        <p:nvSpPr>
          <p:cNvPr id="6" name="CasellaDiTesto 5"/>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
        <p:nvSpPr>
          <p:cNvPr id="13"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2316082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p:cNvSpPr>
            <a:spLocks noGrp="1"/>
          </p:cNvSpPr>
          <p:nvPr>
            <p:ph type="title"/>
          </p:nvPr>
        </p:nvSpPr>
        <p:spPr>
          <a:xfrm>
            <a:off x="457200" y="274638"/>
            <a:ext cx="8229600" cy="1143000"/>
          </a:xfrm>
        </p:spPr>
        <p:txBody>
          <a:bodyPr/>
          <a:lstStyle/>
          <a:p>
            <a:r>
              <a:rPr lang="it-IT" dirty="0" smtClean="0">
                <a:solidFill>
                  <a:srgbClr val="FFC000"/>
                </a:solidFill>
                <a:effectLst>
                  <a:outerShdw blurRad="38100" dist="38100" dir="2700000" algn="tl">
                    <a:srgbClr val="000000">
                      <a:alpha val="43137"/>
                    </a:srgbClr>
                  </a:outerShdw>
                </a:effectLst>
                <a:latin typeface="Square721 Ex BT" panose="020B0507020202060203" pitchFamily="34" charset="0"/>
              </a:rPr>
              <a:t>NEO-SOLAR</a:t>
            </a:r>
            <a:endParaRPr lang="it-IT" dirty="0">
              <a:solidFill>
                <a:srgbClr val="FFC000"/>
              </a:solidFill>
              <a:effectLst>
                <a:outerShdw blurRad="38100" dist="38100" dir="2700000" algn="tl">
                  <a:srgbClr val="000000">
                    <a:alpha val="43137"/>
                  </a:srgbClr>
                </a:outerShdw>
              </a:effectLst>
              <a:latin typeface="Square721 Ex BT" panose="020B0507020202060203" pitchFamily="34" charset="0"/>
            </a:endParaRPr>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844220" cy="900000"/>
          </a:xfrm>
          <a:prstGeom prst="rect">
            <a:avLst/>
          </a:prstGeom>
        </p:spPr>
      </p:pic>
      <p:sp>
        <p:nvSpPr>
          <p:cNvPr id="6" name="CasellaDiTesto 5"/>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564587635"/>
              </p:ext>
            </p:extLst>
          </p:nvPr>
        </p:nvGraphicFramePr>
        <p:xfrm>
          <a:off x="673630" y="1397000"/>
          <a:ext cx="7642786" cy="2286000"/>
        </p:xfrm>
        <a:graphic>
          <a:graphicData uri="http://schemas.openxmlformats.org/drawingml/2006/table">
            <a:tbl>
              <a:tblPr bandRow="1">
                <a:tableStyleId>{5C22544A-7EE6-4342-B048-85BDC9FD1C3A}</a:tableStyleId>
              </a:tblPr>
              <a:tblGrid>
                <a:gridCol w="3821393"/>
                <a:gridCol w="3821393"/>
              </a:tblGrid>
              <a:tr h="370840">
                <a:tc>
                  <a:txBody>
                    <a:bodyPr/>
                    <a:lstStyle/>
                    <a:p>
                      <a:r>
                        <a:rPr lang="en-GB" sz="1200" kern="1200" dirty="0" smtClean="0">
                          <a:solidFill>
                            <a:schemeClr val="dk1"/>
                          </a:solidFill>
                          <a:effectLst/>
                          <a:latin typeface="Arial Narrow" panose="020B0606020202030204" pitchFamily="34" charset="0"/>
                          <a:ea typeface="+mn-ea"/>
                          <a:cs typeface="+mn-cs"/>
                        </a:rPr>
                        <a:t>The software of Neo-Solar, called MPST (Max Point Speed Tracker) has been further improved in comparison with standard MPPT (Max Point Power Tracker) systems of the other solar pumps, to achieve a bigger water quantity displacement. A standard MPPT system, in fact, was born for the different target of constantly pursuing a compromise between current and voltage, in order to store the extracted power. MPST by Neo-Solar, instead, focuses on the water result and operates so that the pump regulates the speed and optimizes voltage and current values, to attain the operation in a longer time lapse during the day.</a:t>
                      </a:r>
                      <a:endParaRPr lang="it-IT" sz="1200" dirty="0">
                        <a:latin typeface="Arial Narrow" panose="020B0606020202030204"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dk1"/>
                          </a:solidFill>
                          <a:effectLst/>
                          <a:latin typeface="Arial Narrow" panose="020B0606020202030204" pitchFamily="34" charset="0"/>
                          <a:ea typeface="+mn-ea"/>
                          <a:cs typeface="+mn-cs"/>
                        </a:rPr>
                        <a:t>Il SW di NEO-SOLAR denominato MPST (</a:t>
                      </a:r>
                      <a:r>
                        <a:rPr lang="it-IT" sz="1200" kern="1200" dirty="0" err="1" smtClean="0">
                          <a:solidFill>
                            <a:schemeClr val="dk1"/>
                          </a:solidFill>
                          <a:effectLst/>
                          <a:latin typeface="Arial Narrow" panose="020B0606020202030204" pitchFamily="34" charset="0"/>
                          <a:ea typeface="+mn-ea"/>
                          <a:cs typeface="+mn-cs"/>
                        </a:rPr>
                        <a:t>Max</a:t>
                      </a:r>
                      <a:r>
                        <a:rPr lang="it-IT" sz="1200" kern="1200" dirty="0" smtClean="0">
                          <a:solidFill>
                            <a:schemeClr val="dk1"/>
                          </a:solidFill>
                          <a:effectLst/>
                          <a:latin typeface="Arial Narrow" panose="020B0606020202030204" pitchFamily="34" charset="0"/>
                          <a:ea typeface="+mn-ea"/>
                          <a:cs typeface="+mn-cs"/>
                        </a:rPr>
                        <a:t> Point </a:t>
                      </a:r>
                      <a:r>
                        <a:rPr lang="it-IT" sz="1200" kern="1200" dirty="0" err="1" smtClean="0">
                          <a:solidFill>
                            <a:schemeClr val="dk1"/>
                          </a:solidFill>
                          <a:effectLst/>
                          <a:latin typeface="Arial Narrow" panose="020B0606020202030204" pitchFamily="34" charset="0"/>
                          <a:ea typeface="+mn-ea"/>
                          <a:cs typeface="+mn-cs"/>
                        </a:rPr>
                        <a:t>Speed</a:t>
                      </a:r>
                      <a:r>
                        <a:rPr lang="it-IT" sz="1200" kern="1200" dirty="0" smtClean="0">
                          <a:solidFill>
                            <a:schemeClr val="dk1"/>
                          </a:solidFill>
                          <a:effectLst/>
                          <a:latin typeface="Arial Narrow" panose="020B0606020202030204" pitchFamily="34" charset="0"/>
                          <a:ea typeface="+mn-ea"/>
                          <a:cs typeface="+mn-cs"/>
                        </a:rPr>
                        <a:t> </a:t>
                      </a:r>
                      <a:r>
                        <a:rPr lang="it-IT" sz="1200" kern="1200" dirty="0" err="1" smtClean="0">
                          <a:solidFill>
                            <a:schemeClr val="dk1"/>
                          </a:solidFill>
                          <a:effectLst/>
                          <a:latin typeface="Arial Narrow" panose="020B0606020202030204" pitchFamily="34" charset="0"/>
                          <a:ea typeface="+mn-ea"/>
                          <a:cs typeface="+mn-cs"/>
                        </a:rPr>
                        <a:t>Tracker</a:t>
                      </a:r>
                      <a:r>
                        <a:rPr lang="it-IT" sz="1200" kern="1200" dirty="0" smtClean="0">
                          <a:solidFill>
                            <a:schemeClr val="dk1"/>
                          </a:solidFill>
                          <a:effectLst/>
                          <a:latin typeface="Arial Narrow" panose="020B0606020202030204" pitchFamily="34" charset="0"/>
                          <a:ea typeface="+mn-ea"/>
                          <a:cs typeface="+mn-cs"/>
                        </a:rPr>
                        <a:t>), inoltre, è stato migliorato rispetto ai classici sistemi MPPT (</a:t>
                      </a:r>
                      <a:r>
                        <a:rPr lang="it-IT" sz="1200" kern="1200" dirty="0" err="1" smtClean="0">
                          <a:solidFill>
                            <a:schemeClr val="dk1"/>
                          </a:solidFill>
                          <a:effectLst/>
                          <a:latin typeface="Arial Narrow" panose="020B0606020202030204" pitchFamily="34" charset="0"/>
                          <a:ea typeface="+mn-ea"/>
                          <a:cs typeface="+mn-cs"/>
                        </a:rPr>
                        <a:t>Max</a:t>
                      </a:r>
                      <a:r>
                        <a:rPr lang="it-IT" sz="1200" kern="1200" dirty="0" smtClean="0">
                          <a:solidFill>
                            <a:schemeClr val="dk1"/>
                          </a:solidFill>
                          <a:effectLst/>
                          <a:latin typeface="Arial Narrow" panose="020B0606020202030204" pitchFamily="34" charset="0"/>
                          <a:ea typeface="+mn-ea"/>
                          <a:cs typeface="+mn-cs"/>
                        </a:rPr>
                        <a:t> Point </a:t>
                      </a:r>
                      <a:r>
                        <a:rPr lang="it-IT" sz="1200" kern="1200" dirty="0" err="1" smtClean="0">
                          <a:solidFill>
                            <a:schemeClr val="dk1"/>
                          </a:solidFill>
                          <a:effectLst/>
                          <a:latin typeface="Arial Narrow" panose="020B0606020202030204" pitchFamily="34" charset="0"/>
                          <a:ea typeface="+mn-ea"/>
                          <a:cs typeface="+mn-cs"/>
                        </a:rPr>
                        <a:t>Power</a:t>
                      </a:r>
                      <a:r>
                        <a:rPr lang="it-IT" sz="1200" kern="1200" dirty="0" smtClean="0">
                          <a:solidFill>
                            <a:schemeClr val="dk1"/>
                          </a:solidFill>
                          <a:effectLst/>
                          <a:latin typeface="Arial Narrow" panose="020B0606020202030204" pitchFamily="34" charset="0"/>
                          <a:ea typeface="+mn-ea"/>
                          <a:cs typeface="+mn-cs"/>
                        </a:rPr>
                        <a:t> </a:t>
                      </a:r>
                      <a:r>
                        <a:rPr lang="it-IT" sz="1200" kern="1200" dirty="0" err="1" smtClean="0">
                          <a:solidFill>
                            <a:schemeClr val="dk1"/>
                          </a:solidFill>
                          <a:effectLst/>
                          <a:latin typeface="Arial Narrow" panose="020B0606020202030204" pitchFamily="34" charset="0"/>
                          <a:ea typeface="+mn-ea"/>
                          <a:cs typeface="+mn-cs"/>
                        </a:rPr>
                        <a:t>Tracker</a:t>
                      </a:r>
                      <a:r>
                        <a:rPr lang="it-IT" sz="1200" kern="1200" dirty="0" smtClean="0">
                          <a:solidFill>
                            <a:schemeClr val="dk1"/>
                          </a:solidFill>
                          <a:effectLst/>
                          <a:latin typeface="Arial Narrow" panose="020B0606020202030204" pitchFamily="34" charset="0"/>
                          <a:ea typeface="+mn-ea"/>
                          <a:cs typeface="+mn-cs"/>
                        </a:rPr>
                        <a:t>) delle altre pompe solari, al fine ottenere uno spostamento d una quantità d’acqua superiore. Un classico sistema MPPT, infatti, era nato per un diverso obiettivo di perseguire costantemente un compromesso tra corrente e tensione al fine di immagazzinare la potenza estratta. L’MPST di NEO-SOLAR, invece, guarda al risultato dell’acqua, e fa in modo che la pompa regoli la velocità e ottimizzi i valori di tensione o corrente per avere un funzionamento in un arco temporale maggiore durante la giornata.</a:t>
                      </a:r>
                    </a:p>
                    <a:p>
                      <a:endParaRPr lang="it-IT" sz="1200" dirty="0">
                        <a:latin typeface="Arial Narrow" panose="020B0606020202030204" pitchFamily="34" charset="0"/>
                      </a:endParaRPr>
                    </a:p>
                  </a:txBody>
                  <a:tcPr>
                    <a:noFill/>
                  </a:tcPr>
                </a:tc>
              </a:tr>
            </a:tbl>
          </a:graphicData>
        </a:graphic>
      </p:graphicFrame>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710" y="3501008"/>
            <a:ext cx="4992553" cy="2808311"/>
          </a:xfrm>
          <a:prstGeom prst="rect">
            <a:avLst/>
          </a:prstGeom>
          <a:ln>
            <a:noFill/>
          </a:ln>
          <a:effectLst>
            <a:outerShdw blurRad="190500" algn="tl" rotWithShape="0">
              <a:srgbClr val="000000">
                <a:alpha val="70000"/>
              </a:srgbClr>
            </a:outerShdw>
          </a:effectLst>
        </p:spPr>
      </p:pic>
      <p:sp>
        <p:nvSpPr>
          <p:cNvPr id="9"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3677742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effectLst>
                  <a:outerShdw blurRad="38100" dist="38100" dir="2700000" algn="tl">
                    <a:srgbClr val="000000">
                      <a:alpha val="43137"/>
                    </a:srgbClr>
                  </a:outerShdw>
                </a:effectLst>
                <a:latin typeface="Square721 Ex BT" panose="020B0507020202060203" pitchFamily="34" charset="0"/>
              </a:rPr>
              <a:t>NEO-SOLAR</a:t>
            </a:r>
            <a:endParaRPr lang="it-IT" dirty="0">
              <a:solidFill>
                <a:srgbClr val="FFC000"/>
              </a:solidFill>
              <a:effectLst>
                <a:outerShdw blurRad="38100" dist="38100" dir="2700000" algn="tl">
                  <a:srgbClr val="000000">
                    <a:alpha val="43137"/>
                  </a:srgbClr>
                </a:outerShdw>
              </a:effectLst>
              <a:latin typeface="Square721 Ex BT" panose="020B0507020202060203"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6632"/>
            <a:ext cx="844220" cy="900000"/>
          </a:xfrm>
          <a:prstGeom prst="rect">
            <a:avLst/>
          </a:prstGeom>
        </p:spPr>
      </p:pic>
      <p:pic>
        <p:nvPicPr>
          <p:cNvPr id="9" name="Immagine 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204864"/>
            <a:ext cx="9144000" cy="2198706"/>
          </a:xfrm>
          <a:prstGeom prst="rect">
            <a:avLst/>
          </a:prstGeom>
        </p:spPr>
      </p:pic>
      <p:pic>
        <p:nvPicPr>
          <p:cNvPr id="10" name="irc_mi" descr="https://lh5.ggpht.com/jZ8XCjpCQWWZ5GLhbjRAufsw3JXePHUJVfEvMH3D055ghq0dyiSP3YxfSc_czPhtCLSO=w300">
            <a:hlinkClick r:id="rId4"/>
          </p:cNvPr>
          <p:cNvPicPr>
            <a:picLocks noChangeAspect="1" noChangeArrowheads="1"/>
          </p:cNvPicPr>
          <p:nvPr/>
        </p:nvPicPr>
        <p:blipFill>
          <a:blip r:embed="rId6" r:link="rId7">
            <a:extLst>
              <a:ext uri="{28A0092B-C50C-407E-A947-70E740481C1C}">
                <a14:useLocalDpi xmlns:a14="http://schemas.microsoft.com/office/drawing/2010/main" val="0"/>
              </a:ext>
            </a:extLst>
          </a:blip>
          <a:srcRect t="19518" b="18584"/>
          <a:stretch>
            <a:fillRect/>
          </a:stretch>
        </p:blipFill>
        <p:spPr bwMode="auto">
          <a:xfrm>
            <a:off x="3059832" y="4586287"/>
            <a:ext cx="2867025" cy="17716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p:cNvSpPr>
            <a:spLocks noChangeArrowheads="1"/>
          </p:cNvSpPr>
          <p:nvPr/>
        </p:nvSpPr>
        <p:spPr bwMode="auto">
          <a:xfrm>
            <a:off x="2798341" y="4130159"/>
            <a:ext cx="3547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it-IT" altLang="it-IT" sz="1200" dirty="0">
                <a:latin typeface="Arial" pitchFamily="34" charset="0"/>
                <a:ea typeface="Times New Roman" pitchFamily="18" charset="0"/>
                <a:cs typeface="Times New Roman" pitchFamily="18" charset="0"/>
                <a:hlinkClick r:id="rId4"/>
              </a:rPr>
              <a:t>https://</a:t>
            </a:r>
            <a:r>
              <a:rPr lang="it-IT" altLang="it-IT" sz="1200" dirty="0" smtClean="0">
                <a:latin typeface="Arial" pitchFamily="34" charset="0"/>
                <a:ea typeface="Times New Roman" pitchFamily="18" charset="0"/>
                <a:cs typeface="Times New Roman" pitchFamily="18" charset="0"/>
                <a:hlinkClick r:id="rId4"/>
              </a:rPr>
              <a:t>www.youtube.com/watch?v=zjJV6oSiLDA</a:t>
            </a:r>
            <a:r>
              <a:rPr lang="it-IT" altLang="it-IT" dirty="0">
                <a:latin typeface="Arial" pitchFamily="34" charset="0"/>
                <a:cs typeface="Arial" pitchFamily="34" charset="0"/>
              </a:rPr>
              <a:t> </a:t>
            </a:r>
            <a:endParaRPr lang="it-IT" altLang="it-IT" sz="1200" dirty="0" smtClean="0">
              <a:latin typeface="Arial" pitchFamily="34" charset="0"/>
              <a:ea typeface="Times New Roman" pitchFamily="18" charset="0"/>
              <a:cs typeface="Times New Roman" pitchFamily="18" charset="0"/>
            </a:endParaRPr>
          </a:p>
        </p:txBody>
      </p:sp>
      <p:sp>
        <p:nvSpPr>
          <p:cNvPr id="14" name="CasellaDiTesto 13"/>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sp>
        <p:nvSpPr>
          <p:cNvPr id="11"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2900904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03783" cy="370349"/>
          </a:xfrm>
          <a:prstGeom prst="rect">
            <a:avLst/>
          </a:prstGeom>
        </p:spPr>
      </p:pic>
      <p:sp>
        <p:nvSpPr>
          <p:cNvPr id="14" name="CasellaDiTesto 13"/>
          <p:cNvSpPr txBox="1"/>
          <p:nvPr/>
        </p:nvSpPr>
        <p:spPr>
          <a:xfrm rot="16200000">
            <a:off x="-726103" y="5724516"/>
            <a:ext cx="1944216" cy="276999"/>
          </a:xfrm>
          <a:prstGeom prst="rect">
            <a:avLst/>
          </a:prstGeom>
          <a:noFill/>
        </p:spPr>
        <p:txBody>
          <a:bodyPr wrap="square" rtlCol="0">
            <a:spAutoFit/>
          </a:bodyPr>
          <a:lstStyle/>
          <a:p>
            <a:r>
              <a:rPr lang="it-IT" sz="1200" dirty="0" smtClean="0">
                <a:latin typeface="Square721 BT" panose="020B0504020202060204" pitchFamily="34" charset="0"/>
              </a:rPr>
              <a:t>www.motive.it</a:t>
            </a:r>
            <a:endParaRPr lang="it-IT" sz="1200" dirty="0">
              <a:latin typeface="Square721 BT" panose="020B0504020202060204" pitchFamily="34" charset="0"/>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147" y="1689196"/>
            <a:ext cx="4195936" cy="3146952"/>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864" y="2586304"/>
            <a:ext cx="4195936" cy="3146952"/>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789021"/>
            <a:ext cx="2843808" cy="2132856"/>
          </a:xfrm>
          <a:prstGeom prst="rect">
            <a:avLst/>
          </a:prstGeom>
          <a:ln>
            <a:noFill/>
          </a:ln>
          <a:effectLst>
            <a:outerShdw blurRad="190500" algn="tl" rotWithShape="0">
              <a:srgbClr val="000000">
                <a:alpha val="70000"/>
              </a:srgbClr>
            </a:outerShdw>
          </a:effectLst>
        </p:spPr>
      </p:pic>
      <p:sp>
        <p:nvSpPr>
          <p:cNvPr id="11" name="CasellaDiTesto 10"/>
          <p:cNvSpPr txBox="1"/>
          <p:nvPr/>
        </p:nvSpPr>
        <p:spPr>
          <a:xfrm>
            <a:off x="794865" y="5301208"/>
            <a:ext cx="7928218" cy="830997"/>
          </a:xfrm>
          <a:prstGeom prst="rect">
            <a:avLst/>
          </a:prstGeom>
          <a:noFill/>
        </p:spPr>
        <p:txBody>
          <a:bodyPr wrap="square" rtlCol="0">
            <a:spAutoFit/>
          </a:bodyPr>
          <a:lstStyle/>
          <a:p>
            <a:pPr algn="ctr"/>
            <a:r>
              <a:rPr lang="it-IT" sz="4800" dirty="0" err="1"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a:t>
            </a:r>
            <a:r>
              <a:rPr lang="it-IT" sz="4800" dirty="0"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4800" dirty="0" err="1"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it-IT" sz="4800" dirty="0"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it-IT" sz="4800" dirty="0" err="1"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a:t>
            </a:r>
            <a:r>
              <a:rPr lang="it-IT" sz="4800" dirty="0"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4800" dirty="0" err="1"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it-IT" sz="4800" dirty="0"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4800" dirty="0" err="1" smtClean="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here</a:t>
            </a:r>
            <a:endParaRPr lang="it-IT" sz="4800" dirty="0">
              <a:solidFill>
                <a:schemeClr val="tx2">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425784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79731" y="908720"/>
            <a:ext cx="3012149" cy="5256584"/>
          </a:xfrm>
        </p:spPr>
        <p:txBody>
          <a:bodyPr>
            <a:normAutofit/>
          </a:bodyPr>
          <a:lstStyle/>
          <a:p>
            <a:pPr marL="0" indent="0" algn="r">
              <a:buNone/>
            </a:pPr>
            <a:r>
              <a:rPr lang="it-IT" sz="1800" b="1" dirty="0" smtClean="0"/>
              <a:t>Fluidodinamiche o idrauliche </a:t>
            </a:r>
            <a:r>
              <a:rPr lang="it-IT" sz="1800" dirty="0" smtClean="0"/>
              <a:t>- il pompaggio del fluido avviene per mezzo della dinamicità indotta nel fluido stesso</a:t>
            </a:r>
          </a:p>
          <a:p>
            <a:pPr marL="0" indent="0" algn="r">
              <a:buNone/>
            </a:pPr>
            <a:endParaRPr lang="it-IT" sz="1800" dirty="0" smtClean="0"/>
          </a:p>
          <a:p>
            <a:pPr marL="0" indent="0" algn="r">
              <a:buNone/>
            </a:pPr>
            <a:endParaRPr lang="it-IT" sz="1800" dirty="0" smtClean="0"/>
          </a:p>
          <a:p>
            <a:pPr marL="0" indent="0" algn="r">
              <a:buNone/>
            </a:pPr>
            <a:endParaRPr lang="it-IT" sz="1800" dirty="0"/>
          </a:p>
          <a:p>
            <a:pPr marL="0" indent="0" algn="r">
              <a:buNone/>
            </a:pPr>
            <a:endParaRPr lang="it-IT" sz="1800" dirty="0" smtClean="0"/>
          </a:p>
          <a:p>
            <a:pPr marL="0" indent="0" algn="r">
              <a:buNone/>
            </a:pPr>
            <a:r>
              <a:rPr lang="it-IT" sz="1800" dirty="0" smtClean="0"/>
              <a:t/>
            </a:r>
            <a:br>
              <a:rPr lang="it-IT" sz="1800" dirty="0" smtClean="0"/>
            </a:br>
            <a:endParaRPr lang="it-IT" sz="1800" dirty="0"/>
          </a:p>
        </p:txBody>
      </p:sp>
      <p:graphicFrame>
        <p:nvGraphicFramePr>
          <p:cNvPr id="7" name="Tabella 6"/>
          <p:cNvGraphicFramePr>
            <a:graphicFrameLocks noGrp="1"/>
          </p:cNvGraphicFramePr>
          <p:nvPr>
            <p:extLst>
              <p:ext uri="{D42A27DB-BD31-4B8C-83A1-F6EECF244321}">
                <p14:modId xmlns:p14="http://schemas.microsoft.com/office/powerpoint/2010/main" val="22608194"/>
              </p:ext>
            </p:extLst>
          </p:nvPr>
        </p:nvGraphicFramePr>
        <p:xfrm>
          <a:off x="3923928" y="918000"/>
          <a:ext cx="3048000" cy="4464000"/>
        </p:xfrm>
        <a:graphic>
          <a:graphicData uri="http://schemas.openxmlformats.org/drawingml/2006/table">
            <a:tbl>
              <a:tblPr bandRow="1">
                <a:tableStyleId>{5C22544A-7EE6-4342-B048-85BDC9FD1C3A}</a:tableStyleId>
              </a:tblPr>
              <a:tblGrid>
                <a:gridCol w="3048000"/>
              </a:tblGrid>
              <a:tr h="1116000">
                <a:tc>
                  <a:txBody>
                    <a:bodyPr/>
                    <a:lstStyle/>
                    <a:p>
                      <a:r>
                        <a:rPr lang="it-IT" sz="1800" kern="1200" dirty="0" smtClean="0">
                          <a:solidFill>
                            <a:schemeClr val="dk1"/>
                          </a:solidFill>
                          <a:effectLst/>
                          <a:latin typeface="+mn-lt"/>
                          <a:ea typeface="+mn-ea"/>
                          <a:cs typeface="+mn-cs"/>
                        </a:rPr>
                        <a:t>centrifughe, basate sull'effetto della forza centrifuga su di un fluido</a:t>
                      </a:r>
                      <a:endParaRPr lang="it-IT" sz="1800" kern="1200" dirty="0">
                        <a:solidFill>
                          <a:schemeClr val="dk1"/>
                        </a:solidFill>
                        <a:effectLst/>
                        <a:latin typeface="+mn-lt"/>
                        <a:ea typeface="+mn-ea"/>
                        <a:cs typeface="+mn-cs"/>
                      </a:endParaRPr>
                    </a:p>
                  </a:txBody>
                  <a:tcPr anchor="ctr"/>
                </a:tc>
              </a:tr>
              <a:tr h="1116000">
                <a:tc>
                  <a:txBody>
                    <a:bodyPr/>
                    <a:lstStyle/>
                    <a:p>
                      <a:r>
                        <a:rPr lang="it-IT" sz="1800" kern="1200" dirty="0" smtClean="0">
                          <a:solidFill>
                            <a:schemeClr val="dk1"/>
                          </a:solidFill>
                          <a:effectLst/>
                          <a:latin typeface="+mn-lt"/>
                          <a:ea typeface="+mn-ea"/>
                          <a:cs typeface="+mn-cs"/>
                        </a:rPr>
                        <a:t>lineari</a:t>
                      </a:r>
                      <a:endParaRPr lang="it-IT" dirty="0"/>
                    </a:p>
                  </a:txBody>
                  <a:tcPr anchor="ctr"/>
                </a:tc>
              </a:tr>
              <a:tr h="1116000">
                <a:tc>
                  <a:txBody>
                    <a:bodyPr/>
                    <a:lstStyle/>
                    <a:p>
                      <a:r>
                        <a:rPr lang="it-IT" sz="1800" kern="1200" dirty="0" smtClean="0">
                          <a:solidFill>
                            <a:schemeClr val="dk1"/>
                          </a:solidFill>
                          <a:effectLst/>
                          <a:latin typeface="+mn-lt"/>
                          <a:ea typeface="+mn-ea"/>
                          <a:cs typeface="+mn-cs"/>
                        </a:rPr>
                        <a:t>magnetofluidodinamiche</a:t>
                      </a:r>
                      <a:endParaRPr lang="it-IT" dirty="0"/>
                    </a:p>
                  </a:txBody>
                  <a:tcPr anchor="ctr"/>
                </a:tc>
              </a:tr>
              <a:tr h="11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effectLst/>
                          <a:latin typeface="+mn-lt"/>
                          <a:ea typeface="+mn-ea"/>
                          <a:cs typeface="+mn-cs"/>
                        </a:rPr>
                        <a:t>ad ariete idraulico</a:t>
                      </a:r>
                      <a:endParaRPr lang="it-IT" sz="1800" dirty="0" smtClean="0"/>
                    </a:p>
                  </a:txBody>
                  <a:tcPr anchor="ctr"/>
                </a:tc>
              </a:tr>
            </a:tbl>
          </a:graphicData>
        </a:graphic>
      </p:graphicFrame>
      <p:pic>
        <p:nvPicPr>
          <p:cNvPr id="10" name="Immagine 9"/>
          <p:cNvPicPr/>
          <p:nvPr/>
        </p:nvPicPr>
        <p:blipFill>
          <a:blip r:embed="rId2" cstate="print">
            <a:extLst>
              <a:ext uri="{28A0092B-C50C-407E-A947-70E740481C1C}">
                <a14:useLocalDpi xmlns:a14="http://schemas.microsoft.com/office/drawing/2010/main" val="0"/>
              </a:ext>
            </a:extLst>
          </a:blip>
          <a:stretch>
            <a:fillRect/>
          </a:stretch>
        </p:blipFill>
        <p:spPr>
          <a:xfrm>
            <a:off x="7164288" y="908720"/>
            <a:ext cx="1630680" cy="1079500"/>
          </a:xfrm>
          <a:prstGeom prst="rect">
            <a:avLst/>
          </a:prstGeom>
        </p:spPr>
      </p:pic>
      <p:pic>
        <p:nvPicPr>
          <p:cNvPr id="11" name="Immagine 10" descr="https://upload.wikimedia.org/wikipedia/commons/e/e3/Ejecto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636912"/>
            <a:ext cx="1760979" cy="1224136"/>
          </a:xfrm>
          <a:prstGeom prst="rect">
            <a:avLst/>
          </a:prstGeom>
          <a:noFill/>
          <a:ln>
            <a:noFill/>
          </a:ln>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sp>
        <p:nvSpPr>
          <p:cNvPr id="8"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388712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p:cNvPicPr/>
          <p:nvPr/>
        </p:nvPicPr>
        <p:blipFill>
          <a:blip r:embed="rId2">
            <a:extLst>
              <a:ext uri="{28A0092B-C50C-407E-A947-70E740481C1C}">
                <a14:useLocalDpi xmlns:a14="http://schemas.microsoft.com/office/drawing/2010/main" val="0"/>
              </a:ext>
            </a:extLst>
          </a:blip>
          <a:stretch>
            <a:fillRect/>
          </a:stretch>
        </p:blipFill>
        <p:spPr>
          <a:xfrm>
            <a:off x="6588224" y="5407653"/>
            <a:ext cx="2328545" cy="1090930"/>
          </a:xfrm>
          <a:prstGeom prst="rect">
            <a:avLst/>
          </a:prstGeom>
        </p:spPr>
      </p:pic>
      <p:sp>
        <p:nvSpPr>
          <p:cNvPr id="2" name="Titolo 1"/>
          <p:cNvSpPr>
            <a:spLocks noGrp="1"/>
          </p:cNvSpPr>
          <p:nvPr>
            <p:ph type="title"/>
          </p:nvPr>
        </p:nvSpPr>
        <p:spPr>
          <a:xfrm>
            <a:off x="457200" y="274638"/>
            <a:ext cx="8229600" cy="778098"/>
          </a:xfrm>
        </p:spPr>
        <p:txBody>
          <a:bodyPr>
            <a:noAutofit/>
          </a:bodyPr>
          <a:lstStyle/>
          <a:p>
            <a:pPr algn="l"/>
            <a:r>
              <a:rPr lang="it-IT" sz="2000" dirty="0" smtClean="0"/>
              <a:t>I compressori si possono divere in due famiglie:</a:t>
            </a:r>
            <a:endParaRPr lang="it-IT" sz="2000" dirty="0"/>
          </a:p>
        </p:txBody>
      </p:sp>
      <p:sp>
        <p:nvSpPr>
          <p:cNvPr id="5" name="Segnaposto contenuto 4"/>
          <p:cNvSpPr>
            <a:spLocks noGrp="1"/>
          </p:cNvSpPr>
          <p:nvPr>
            <p:ph idx="1"/>
          </p:nvPr>
        </p:nvSpPr>
        <p:spPr>
          <a:xfrm>
            <a:off x="479731" y="908720"/>
            <a:ext cx="3012149" cy="5256584"/>
          </a:xfrm>
        </p:spPr>
        <p:txBody>
          <a:bodyPr>
            <a:normAutofit/>
          </a:bodyPr>
          <a:lstStyle/>
          <a:p>
            <a:pPr marL="0" indent="0" algn="r">
              <a:buNone/>
            </a:pPr>
            <a:r>
              <a:rPr lang="it-IT" sz="1800" b="1" dirty="0"/>
              <a:t>compressori volumetrici</a:t>
            </a:r>
            <a:r>
              <a:rPr lang="it-IT" sz="1800" dirty="0"/>
              <a:t>, dove la compressione è data da movimenti meccanici ben definiti</a:t>
            </a:r>
            <a:endParaRPr lang="it-IT" sz="1800" dirty="0" smtClean="0"/>
          </a:p>
          <a:p>
            <a:pPr marL="0" indent="0" algn="r">
              <a:buNone/>
            </a:pPr>
            <a:endParaRPr lang="it-IT" sz="1800" dirty="0" smtClean="0"/>
          </a:p>
          <a:p>
            <a:pPr marL="0" indent="0" algn="r">
              <a:buNone/>
            </a:pPr>
            <a:endParaRPr lang="it-IT" sz="1800" dirty="0"/>
          </a:p>
          <a:p>
            <a:pPr marL="0" indent="0" algn="r">
              <a:buNone/>
            </a:pPr>
            <a:endParaRPr lang="it-IT" sz="1800" dirty="0" smtClean="0"/>
          </a:p>
          <a:p>
            <a:pPr marL="0" indent="0" algn="r">
              <a:buNone/>
            </a:pPr>
            <a:r>
              <a:rPr lang="it-IT" sz="1800" dirty="0" smtClean="0"/>
              <a:t/>
            </a:r>
            <a:br>
              <a:rPr lang="it-IT" sz="1800" dirty="0" smtClean="0"/>
            </a:br>
            <a:endParaRPr lang="it-IT" sz="1800" dirty="0"/>
          </a:p>
        </p:txBody>
      </p:sp>
      <p:graphicFrame>
        <p:nvGraphicFramePr>
          <p:cNvPr id="7" name="Tabella 6"/>
          <p:cNvGraphicFramePr>
            <a:graphicFrameLocks noGrp="1"/>
          </p:cNvGraphicFramePr>
          <p:nvPr>
            <p:extLst>
              <p:ext uri="{D42A27DB-BD31-4B8C-83A1-F6EECF244321}">
                <p14:modId xmlns:p14="http://schemas.microsoft.com/office/powerpoint/2010/main" val="665937613"/>
              </p:ext>
            </p:extLst>
          </p:nvPr>
        </p:nvGraphicFramePr>
        <p:xfrm>
          <a:off x="3563888" y="918000"/>
          <a:ext cx="2952328" cy="5580000"/>
        </p:xfrm>
        <a:graphic>
          <a:graphicData uri="http://schemas.openxmlformats.org/drawingml/2006/table">
            <a:tbl>
              <a:tblPr bandRow="1">
                <a:tableStyleId>{5C22544A-7EE6-4342-B048-85BDC9FD1C3A}</a:tableStyleId>
              </a:tblPr>
              <a:tblGrid>
                <a:gridCol w="2952328"/>
              </a:tblGrid>
              <a:tr h="1116000">
                <a:tc>
                  <a:txBody>
                    <a:bodyPr/>
                    <a:lstStyle/>
                    <a:p>
                      <a:r>
                        <a:rPr lang="it-IT" sz="1800" kern="1200" dirty="0" smtClean="0">
                          <a:solidFill>
                            <a:schemeClr val="dk1"/>
                          </a:solidFill>
                          <a:effectLst/>
                          <a:latin typeface="+mn-lt"/>
                          <a:ea typeface="+mn-ea"/>
                          <a:cs typeface="+mn-cs"/>
                        </a:rPr>
                        <a:t>Alternativi </a:t>
                      </a:r>
                    </a:p>
                    <a:p>
                      <a:r>
                        <a:rPr lang="it-IT" sz="1800" kern="1200" dirty="0" smtClean="0">
                          <a:solidFill>
                            <a:schemeClr val="dk1"/>
                          </a:solidFill>
                          <a:effectLst/>
                          <a:latin typeface="+mn-lt"/>
                          <a:ea typeface="+mn-ea"/>
                          <a:cs typeface="+mn-cs"/>
                        </a:rPr>
                        <a:t>(o a stantuffo o a pistoni)</a:t>
                      </a:r>
                      <a:endParaRPr lang="it-IT" sz="1800" kern="1200" dirty="0">
                        <a:solidFill>
                          <a:schemeClr val="dk1"/>
                        </a:solidFill>
                        <a:effectLst/>
                        <a:latin typeface="+mn-lt"/>
                        <a:ea typeface="+mn-ea"/>
                        <a:cs typeface="+mn-cs"/>
                      </a:endParaRPr>
                    </a:p>
                  </a:txBody>
                  <a:tcPr anchor="ctr"/>
                </a:tc>
              </a:tr>
              <a:tr h="1116000">
                <a:tc>
                  <a:txBody>
                    <a:bodyPr/>
                    <a:lstStyle/>
                    <a:p>
                      <a:r>
                        <a:rPr lang="it-IT" sz="1800" kern="1200" dirty="0" smtClean="0">
                          <a:solidFill>
                            <a:schemeClr val="dk1"/>
                          </a:solidFill>
                          <a:effectLst/>
                          <a:latin typeface="+mn-lt"/>
                          <a:ea typeface="+mn-ea"/>
                          <a:cs typeface="+mn-cs"/>
                        </a:rPr>
                        <a:t>Compressori a palette</a:t>
                      </a:r>
                      <a:endParaRPr lang="it-IT" dirty="0"/>
                    </a:p>
                  </a:txBody>
                  <a:tcPr anchor="ctr"/>
                </a:tc>
              </a:tr>
              <a:tr h="1116000">
                <a:tc>
                  <a:txBody>
                    <a:bodyPr/>
                    <a:lstStyle/>
                    <a:p>
                      <a:r>
                        <a:rPr lang="it-IT" sz="1800" kern="1200" dirty="0" smtClean="0">
                          <a:solidFill>
                            <a:schemeClr val="dk1"/>
                          </a:solidFill>
                          <a:effectLst/>
                          <a:latin typeface="+mn-lt"/>
                          <a:ea typeface="+mn-ea"/>
                          <a:cs typeface="+mn-cs"/>
                        </a:rPr>
                        <a:t>Compressori a lobi</a:t>
                      </a:r>
                      <a:endParaRPr lang="it-IT" dirty="0"/>
                    </a:p>
                  </a:txBody>
                  <a:tcPr anchor="ctr"/>
                </a:tc>
              </a:tr>
              <a:tr h="11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effectLst/>
                          <a:latin typeface="+mn-lt"/>
                          <a:ea typeface="+mn-ea"/>
                          <a:cs typeface="+mn-cs"/>
                        </a:rPr>
                        <a:t>Compressori a vite</a:t>
                      </a:r>
                      <a:endParaRPr lang="it-IT" sz="1800" dirty="0" smtClean="0"/>
                    </a:p>
                  </a:txBody>
                  <a:tcPr anchor="ctr"/>
                </a:tc>
              </a:tr>
              <a:tr h="111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effectLst/>
                          <a:latin typeface="+mn-lt"/>
                          <a:ea typeface="+mn-ea"/>
                          <a:cs typeface="+mn-cs"/>
                        </a:rPr>
                        <a:t>Compressore a spirale (scroll)</a:t>
                      </a:r>
                      <a:endParaRPr lang="it-IT" sz="1800" dirty="0" smtClean="0"/>
                    </a:p>
                  </a:txBody>
                  <a:tcPr anchor="ctr"/>
                </a:tc>
              </a:tr>
            </a:tbl>
          </a:graphicData>
        </a:graphic>
      </p:graphicFrame>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pic>
        <p:nvPicPr>
          <p:cNvPr id="9" name="Immagine 8"/>
          <p:cNvPicPr/>
          <p:nvPr/>
        </p:nvPicPr>
        <p:blipFill>
          <a:blip r:embed="rId4">
            <a:extLst>
              <a:ext uri="{28A0092B-C50C-407E-A947-70E740481C1C}">
                <a14:useLocalDpi xmlns:a14="http://schemas.microsoft.com/office/drawing/2010/main" val="0"/>
              </a:ext>
            </a:extLst>
          </a:blip>
          <a:stretch>
            <a:fillRect/>
          </a:stretch>
        </p:blipFill>
        <p:spPr>
          <a:xfrm>
            <a:off x="6588224" y="908720"/>
            <a:ext cx="2381250" cy="1079500"/>
          </a:xfrm>
          <a:prstGeom prst="rect">
            <a:avLst/>
          </a:prstGeom>
        </p:spPr>
      </p:pic>
      <p:pic>
        <p:nvPicPr>
          <p:cNvPr id="14" name="Immagine 13"/>
          <p:cNvPicPr/>
          <p:nvPr/>
        </p:nvPicPr>
        <p:blipFill>
          <a:blip r:embed="rId5">
            <a:extLst>
              <a:ext uri="{BEBA8EAE-BF5A-486C-A8C5-ECC9F3942E4B}">
                <a14:imgProps xmlns:a14="http://schemas.microsoft.com/office/drawing/2010/main">
                  <a14:imgLayer r:embed="rId6">
                    <a14:imgEffect>
                      <a14:brightnessContrast bright="11000"/>
                    </a14:imgEffect>
                  </a14:imgLayer>
                </a14:imgProps>
              </a:ext>
              <a:ext uri="{28A0092B-C50C-407E-A947-70E740481C1C}">
                <a14:useLocalDpi xmlns:a14="http://schemas.microsoft.com/office/drawing/2010/main" val="0"/>
              </a:ext>
            </a:extLst>
          </a:blip>
          <a:stretch>
            <a:fillRect/>
          </a:stretch>
        </p:blipFill>
        <p:spPr>
          <a:xfrm>
            <a:off x="7241232" y="2060848"/>
            <a:ext cx="1219200" cy="1073785"/>
          </a:xfrm>
          <a:prstGeom prst="rect">
            <a:avLst/>
          </a:prstGeom>
        </p:spPr>
      </p:pic>
      <p:pic>
        <p:nvPicPr>
          <p:cNvPr id="15" name="Immagine 14"/>
          <p:cNvPicPr/>
          <p:nvPr/>
        </p:nvPicPr>
        <p:blipFill>
          <a:blip r:embed="rId7" cstate="print">
            <a:extLst>
              <a:ext uri="{28A0092B-C50C-407E-A947-70E740481C1C}">
                <a14:useLocalDpi xmlns:a14="http://schemas.microsoft.com/office/drawing/2010/main" val="0"/>
              </a:ext>
            </a:extLst>
          </a:blip>
          <a:stretch>
            <a:fillRect/>
          </a:stretch>
        </p:blipFill>
        <p:spPr>
          <a:xfrm>
            <a:off x="7249778" y="3094039"/>
            <a:ext cx="1219200" cy="1078865"/>
          </a:xfrm>
          <a:prstGeom prst="rect">
            <a:avLst/>
          </a:prstGeom>
        </p:spPr>
      </p:pic>
      <p:pic>
        <p:nvPicPr>
          <p:cNvPr id="16" name="Immagine 15"/>
          <p:cNvPicPr/>
          <p:nvPr/>
        </p:nvPicPr>
        <p:blipFill>
          <a:blip r:embed="rId8" cstate="print">
            <a:extLst>
              <a:ext uri="{28A0092B-C50C-407E-A947-70E740481C1C}">
                <a14:useLocalDpi xmlns:a14="http://schemas.microsoft.com/office/drawing/2010/main" val="0"/>
              </a:ext>
            </a:extLst>
          </a:blip>
          <a:stretch>
            <a:fillRect/>
          </a:stretch>
        </p:blipFill>
        <p:spPr>
          <a:xfrm>
            <a:off x="7150109" y="4293096"/>
            <a:ext cx="1401445" cy="1079500"/>
          </a:xfrm>
          <a:prstGeom prst="rect">
            <a:avLst/>
          </a:prstGeom>
        </p:spPr>
      </p:pic>
      <p:sp>
        <p:nvSpPr>
          <p:cNvPr id="17"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1468634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79731" y="908720"/>
            <a:ext cx="3012149" cy="5256584"/>
          </a:xfrm>
        </p:spPr>
        <p:txBody>
          <a:bodyPr>
            <a:normAutofit/>
          </a:bodyPr>
          <a:lstStyle/>
          <a:p>
            <a:pPr marL="0" lvl="0" indent="0" algn="r">
              <a:buNone/>
            </a:pPr>
            <a:r>
              <a:rPr lang="it-IT" sz="1800" b="1" dirty="0"/>
              <a:t>compressori dinamici</a:t>
            </a:r>
            <a:r>
              <a:rPr lang="it-IT" sz="1800" dirty="0"/>
              <a:t>, dove la compressione si ha per via della velocità che si riesce ad imprimere sul corpo.</a:t>
            </a:r>
          </a:p>
          <a:p>
            <a:pPr marL="0" indent="0" algn="r">
              <a:buNone/>
            </a:pPr>
            <a:endParaRPr lang="it-IT" sz="1800" dirty="0" smtClean="0"/>
          </a:p>
          <a:p>
            <a:pPr marL="0" indent="0" algn="r">
              <a:buNone/>
            </a:pPr>
            <a:endParaRPr lang="it-IT" sz="1800" dirty="0"/>
          </a:p>
          <a:p>
            <a:pPr marL="0" indent="0" algn="r">
              <a:buNone/>
            </a:pPr>
            <a:endParaRPr lang="it-IT" sz="1800" dirty="0" smtClean="0"/>
          </a:p>
          <a:p>
            <a:pPr marL="0" indent="0" algn="r">
              <a:buNone/>
            </a:pPr>
            <a:r>
              <a:rPr lang="it-IT" sz="1800" dirty="0" smtClean="0"/>
              <a:t/>
            </a:r>
            <a:br>
              <a:rPr lang="it-IT" sz="1800" dirty="0" smtClean="0"/>
            </a:br>
            <a:endParaRPr lang="it-IT" sz="1800" dirty="0"/>
          </a:p>
        </p:txBody>
      </p:sp>
      <p:graphicFrame>
        <p:nvGraphicFramePr>
          <p:cNvPr id="7" name="Tabella 6"/>
          <p:cNvGraphicFramePr>
            <a:graphicFrameLocks noGrp="1"/>
          </p:cNvGraphicFramePr>
          <p:nvPr>
            <p:extLst>
              <p:ext uri="{D42A27DB-BD31-4B8C-83A1-F6EECF244321}">
                <p14:modId xmlns:p14="http://schemas.microsoft.com/office/powerpoint/2010/main" val="3981027783"/>
              </p:ext>
            </p:extLst>
          </p:nvPr>
        </p:nvGraphicFramePr>
        <p:xfrm>
          <a:off x="3563888" y="918000"/>
          <a:ext cx="2952328" cy="2232000"/>
        </p:xfrm>
        <a:graphic>
          <a:graphicData uri="http://schemas.openxmlformats.org/drawingml/2006/table">
            <a:tbl>
              <a:tblPr bandRow="1">
                <a:tableStyleId>{5C22544A-7EE6-4342-B048-85BDC9FD1C3A}</a:tableStyleId>
              </a:tblPr>
              <a:tblGrid>
                <a:gridCol w="2952328"/>
              </a:tblGrid>
              <a:tr h="1116000">
                <a:tc>
                  <a:txBody>
                    <a:bodyPr/>
                    <a:lstStyle/>
                    <a:p>
                      <a:r>
                        <a:rPr lang="it-IT" sz="1800" kern="1200" dirty="0" smtClean="0">
                          <a:solidFill>
                            <a:schemeClr val="dk1"/>
                          </a:solidFill>
                          <a:effectLst/>
                          <a:latin typeface="+mn-lt"/>
                          <a:ea typeface="+mn-ea"/>
                          <a:cs typeface="+mn-cs"/>
                        </a:rPr>
                        <a:t>compressori</a:t>
                      </a:r>
                      <a:r>
                        <a:rPr lang="it-IT" sz="1800" kern="1200" baseline="0" dirty="0" smtClean="0">
                          <a:solidFill>
                            <a:schemeClr val="dk1"/>
                          </a:solidFill>
                          <a:effectLst/>
                          <a:latin typeface="+mn-lt"/>
                          <a:ea typeface="+mn-ea"/>
                          <a:cs typeface="+mn-cs"/>
                        </a:rPr>
                        <a:t> centrifughi</a:t>
                      </a:r>
                      <a:endParaRPr lang="it-IT" sz="1800" kern="1200" dirty="0">
                        <a:solidFill>
                          <a:schemeClr val="dk1"/>
                        </a:solidFill>
                        <a:effectLst/>
                        <a:latin typeface="+mn-lt"/>
                        <a:ea typeface="+mn-ea"/>
                        <a:cs typeface="+mn-cs"/>
                      </a:endParaRPr>
                    </a:p>
                  </a:txBody>
                  <a:tcPr anchor="ctr"/>
                </a:tc>
              </a:tr>
              <a:tr h="1116000">
                <a:tc>
                  <a:txBody>
                    <a:bodyPr/>
                    <a:lstStyle/>
                    <a:p>
                      <a:r>
                        <a:rPr lang="it-IT" sz="1800" kern="1200" dirty="0" smtClean="0">
                          <a:solidFill>
                            <a:schemeClr val="dk1"/>
                          </a:solidFill>
                          <a:effectLst/>
                          <a:latin typeface="+mn-lt"/>
                          <a:ea typeface="+mn-ea"/>
                          <a:cs typeface="+mn-cs"/>
                        </a:rPr>
                        <a:t>compressori assiali</a:t>
                      </a:r>
                      <a:endParaRPr lang="it-IT" dirty="0"/>
                    </a:p>
                  </a:txBody>
                  <a:tcPr anchor="ctr"/>
                </a:tc>
              </a:tr>
            </a:tbl>
          </a:graphicData>
        </a:graphic>
      </p:graphicFrame>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pic>
        <p:nvPicPr>
          <p:cNvPr id="17" name="Immagine 16"/>
          <p:cNvPicPr/>
          <p:nvPr/>
        </p:nvPicPr>
        <p:blipFill>
          <a:blip r:embed="rId3" cstate="print">
            <a:extLst>
              <a:ext uri="{28A0092B-C50C-407E-A947-70E740481C1C}">
                <a14:useLocalDpi xmlns:a14="http://schemas.microsoft.com/office/drawing/2010/main" val="0"/>
              </a:ext>
            </a:extLst>
          </a:blip>
          <a:stretch>
            <a:fillRect/>
          </a:stretch>
        </p:blipFill>
        <p:spPr>
          <a:xfrm>
            <a:off x="6588224" y="692696"/>
            <a:ext cx="2056130" cy="1402080"/>
          </a:xfrm>
          <a:prstGeom prst="rect">
            <a:avLst/>
          </a:prstGeom>
        </p:spPr>
      </p:pic>
      <p:pic>
        <p:nvPicPr>
          <p:cNvPr id="19" name="Immagine 18"/>
          <p:cNvPicPr/>
          <p:nvPr/>
        </p:nvPicPr>
        <p:blipFill>
          <a:blip r:embed="rId4">
            <a:extLst>
              <a:ext uri="{BEBA8EAE-BF5A-486C-A8C5-ECC9F3942E4B}">
                <a14:imgProps xmlns:a14="http://schemas.microsoft.com/office/drawing/2010/main">
                  <a14:imgLayer r:embed="rId5">
                    <a14:imgEffect>
                      <a14:brightnessContrast bright="11000"/>
                    </a14:imgEffect>
                  </a14:imgLayer>
                </a14:imgProps>
              </a:ext>
              <a:ext uri="{28A0092B-C50C-407E-A947-70E740481C1C}">
                <a14:useLocalDpi xmlns:a14="http://schemas.microsoft.com/office/drawing/2010/main" val="0"/>
              </a:ext>
            </a:extLst>
          </a:blip>
          <a:stretch>
            <a:fillRect/>
          </a:stretch>
        </p:blipFill>
        <p:spPr>
          <a:xfrm>
            <a:off x="6948264" y="2094776"/>
            <a:ext cx="1511300" cy="1243330"/>
          </a:xfrm>
          <a:prstGeom prst="rect">
            <a:avLst/>
          </a:prstGeom>
        </p:spPr>
      </p:pic>
      <p:sp>
        <p:nvSpPr>
          <p:cNvPr id="8"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157337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073427"/>
          </a:xfrm>
        </p:spPr>
        <p:txBody>
          <a:bodyPr>
            <a:normAutofit lnSpcReduction="10000"/>
          </a:bodyPr>
          <a:lstStyle/>
          <a:p>
            <a:pPr marL="0" indent="0">
              <a:buNone/>
            </a:pPr>
            <a:r>
              <a:rPr lang="it-IT" dirty="0">
                <a:latin typeface="Arial Narrow" panose="020B0606020202030204" pitchFamily="34" charset="0"/>
              </a:rPr>
              <a:t>_ Da una ricerca fatta in </a:t>
            </a:r>
            <a:r>
              <a:rPr lang="it-IT" dirty="0" smtClean="0">
                <a:latin typeface="Arial Narrow" panose="020B0606020202030204" pitchFamily="34" charset="0"/>
              </a:rPr>
              <a:t>Europa </a:t>
            </a:r>
            <a:r>
              <a:rPr lang="it-IT" dirty="0">
                <a:latin typeface="Arial Narrow" panose="020B0606020202030204" pitchFamily="34" charset="0"/>
              </a:rPr>
              <a:t>è emerso che </a:t>
            </a:r>
            <a:endParaRPr lang="it-IT" dirty="0" smtClean="0">
              <a:latin typeface="Arial Narrow" panose="020B0606020202030204" pitchFamily="34" charset="0"/>
            </a:endParaRPr>
          </a:p>
          <a:p>
            <a:pPr marL="0" indent="0">
              <a:buNone/>
            </a:pPr>
            <a:r>
              <a:rPr lang="it-IT" dirty="0" smtClean="0">
                <a:latin typeface="Arial Narrow" panose="020B0606020202030204" pitchFamily="34" charset="0"/>
              </a:rPr>
              <a:t>_ </a:t>
            </a:r>
            <a:r>
              <a:rPr lang="it-IT" dirty="0">
                <a:latin typeface="Arial Narrow" panose="020B0606020202030204" pitchFamily="34" charset="0"/>
              </a:rPr>
              <a:t>L’aria compressa in Italia, assorbe circa l’</a:t>
            </a:r>
            <a:r>
              <a:rPr lang="it-IT" b="1" dirty="0">
                <a:latin typeface="Arial Narrow" panose="020B0606020202030204" pitchFamily="34" charset="0"/>
              </a:rPr>
              <a:t>11% </a:t>
            </a:r>
            <a:r>
              <a:rPr lang="it-IT" dirty="0">
                <a:latin typeface="Arial Narrow" panose="020B0606020202030204" pitchFamily="34" charset="0"/>
              </a:rPr>
              <a:t>di tutta l’energia impiegata per usi industriali</a:t>
            </a:r>
          </a:p>
          <a:p>
            <a:pPr marL="0" indent="0">
              <a:buNone/>
            </a:pPr>
            <a:r>
              <a:rPr lang="it-IT" dirty="0" smtClean="0">
                <a:latin typeface="Arial Narrow" panose="020B0606020202030204" pitchFamily="34" charset="0"/>
              </a:rPr>
              <a:t>solo </a:t>
            </a:r>
            <a:r>
              <a:rPr lang="it-IT" dirty="0">
                <a:latin typeface="Arial Narrow" panose="020B0606020202030204" pitchFamily="34" charset="0"/>
              </a:rPr>
              <a:t>12% </a:t>
            </a:r>
            <a:r>
              <a:rPr lang="it-IT" dirty="0" smtClean="0">
                <a:latin typeface="Arial Narrow" panose="020B0606020202030204" pitchFamily="34" charset="0"/>
              </a:rPr>
              <a:t>dei compressori </a:t>
            </a:r>
            <a:r>
              <a:rPr lang="it-IT" dirty="0">
                <a:latin typeface="Arial Narrow" panose="020B0606020202030204" pitchFamily="34" charset="0"/>
              </a:rPr>
              <a:t>lavora a fronte di una domanda </a:t>
            </a:r>
            <a:r>
              <a:rPr lang="it-IT" dirty="0" smtClean="0">
                <a:latin typeface="Arial Narrow" panose="020B0606020202030204" pitchFamily="34" charset="0"/>
              </a:rPr>
              <a:t>pressoché </a:t>
            </a:r>
            <a:r>
              <a:rPr lang="it-IT" dirty="0">
                <a:latin typeface="Arial Narrow" panose="020B0606020202030204" pitchFamily="34" charset="0"/>
              </a:rPr>
              <a:t>costante.</a:t>
            </a:r>
          </a:p>
          <a:p>
            <a:pPr marL="0" indent="0">
              <a:buNone/>
            </a:pPr>
            <a:r>
              <a:rPr lang="it-IT" dirty="0">
                <a:latin typeface="Arial Narrow" panose="020B0606020202030204" pitchFamily="34" charset="0"/>
              </a:rPr>
              <a:t>_ Nell’88% dei casi si ha una elevata </a:t>
            </a:r>
            <a:r>
              <a:rPr lang="it-IT" dirty="0" smtClean="0">
                <a:latin typeface="Arial Narrow" panose="020B0606020202030204" pitchFamily="34" charset="0"/>
              </a:rPr>
              <a:t>Variabilità</a:t>
            </a:r>
          </a:p>
          <a:p>
            <a:pPr marL="0" indent="0">
              <a:buNone/>
            </a:pPr>
            <a:endParaRPr lang="it-IT" dirty="0" smtClean="0">
              <a:latin typeface="Arial Narrow" panose="020B0606020202030204" pitchFamily="34" charset="0"/>
            </a:endParaRPr>
          </a:p>
          <a:p>
            <a:pPr marL="0" indent="0">
              <a:buNone/>
            </a:pPr>
            <a:r>
              <a:rPr lang="it-IT" b="1" dirty="0" smtClean="0">
                <a:latin typeface="Arial Narrow" panose="020B0606020202030204" pitchFamily="34" charset="0"/>
              </a:rPr>
              <a:t>Vediamo ora i vantaggi che avremmo con NEO…</a:t>
            </a:r>
          </a:p>
          <a:p>
            <a:pPr marL="0" indent="0">
              <a:buNone/>
            </a:pPr>
            <a:endParaRPr lang="it-IT" sz="1200" dirty="0" smtClean="0">
              <a:latin typeface="Arial Narrow" panose="020B0606020202030204" pitchFamily="34" charset="0"/>
            </a:endParaRPr>
          </a:p>
          <a:p>
            <a:pPr marL="0" indent="0">
              <a:buNone/>
            </a:pPr>
            <a:endParaRPr lang="it-IT" sz="1200" dirty="0">
              <a:latin typeface="Arial Narrow" panose="020B0606020202030204" pitchFamily="34" charset="0"/>
            </a:endParaRPr>
          </a:p>
          <a:p>
            <a:pPr marL="0" indent="0" algn="r">
              <a:buNone/>
            </a:pPr>
            <a:r>
              <a:rPr lang="it-IT" sz="1200" dirty="0" smtClean="0">
                <a:latin typeface="Arial Narrow" panose="020B0606020202030204" pitchFamily="34" charset="0"/>
              </a:rPr>
              <a:t>(</a:t>
            </a:r>
            <a:r>
              <a:rPr lang="en-US" sz="1200" dirty="0">
                <a:latin typeface="Arial Narrow" panose="020B0606020202030204" pitchFamily="34" charset="0"/>
              </a:rPr>
              <a:t>Fonte: </a:t>
            </a:r>
            <a:r>
              <a:rPr lang="en-US" sz="1200" i="1" dirty="0">
                <a:latin typeface="Arial Narrow" panose="020B0606020202030204" pitchFamily="34" charset="0"/>
              </a:rPr>
              <a:t>Compressed air systems in the European Union</a:t>
            </a:r>
            <a:r>
              <a:rPr lang="en-US" sz="1200" dirty="0">
                <a:latin typeface="Arial Narrow" panose="020B0606020202030204" pitchFamily="34" charset="0"/>
              </a:rPr>
              <a:t>, 2001, studio del </a:t>
            </a:r>
            <a:r>
              <a:rPr lang="en-US" sz="1200" dirty="0" err="1">
                <a:latin typeface="Arial Narrow" panose="020B0606020202030204" pitchFamily="34" charset="0"/>
              </a:rPr>
              <a:t>Fraunhofer</a:t>
            </a:r>
            <a:r>
              <a:rPr lang="en-US" sz="1200" dirty="0">
                <a:latin typeface="Arial Narrow" panose="020B0606020202030204" pitchFamily="34" charset="0"/>
              </a:rPr>
              <a:t> Institute</a:t>
            </a:r>
            <a:r>
              <a:rPr lang="en-US" sz="1200" dirty="0" smtClean="0">
                <a:latin typeface="Arial Narrow" panose="020B0606020202030204" pitchFamily="34" charset="0"/>
              </a:rPr>
              <a:t>, </a:t>
            </a:r>
            <a:r>
              <a:rPr lang="it-IT" sz="1200" dirty="0" smtClean="0">
                <a:latin typeface="Arial Narrow" panose="020B0606020202030204" pitchFamily="34" charset="0"/>
              </a:rPr>
              <a:t>ADEME</a:t>
            </a:r>
            <a:r>
              <a:rPr lang="it-IT" sz="1200" dirty="0">
                <a:latin typeface="Arial Narrow" panose="020B0606020202030204" pitchFamily="34" charset="0"/>
              </a:rPr>
              <a:t>, ECE, Università degli studi dell’Aquila</a:t>
            </a:r>
            <a:r>
              <a:rPr lang="it-IT" sz="1200" dirty="0" smtClean="0">
                <a:latin typeface="Arial Narrow" panose="020B0606020202030204" pitchFamily="34" charset="0"/>
              </a:rPr>
              <a:t>)</a:t>
            </a:r>
            <a:endParaRPr lang="it-IT" sz="1200" dirty="0">
              <a:latin typeface="Arial Narrow" panose="020B0606020202030204" pitchFamily="34" charset="0"/>
            </a:endParaRPr>
          </a:p>
          <a:p>
            <a:endParaRPr lang="it-IT" dirty="0">
              <a:latin typeface="Arial Narrow" panose="020B060602020203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6185070"/>
            <a:ext cx="1903783" cy="370349"/>
          </a:xfrm>
          <a:prstGeom prst="rect">
            <a:avLst/>
          </a:prstGeom>
        </p:spPr>
      </p:pic>
      <p:sp>
        <p:nvSpPr>
          <p:cNvPr id="7"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3296566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146255066"/>
              </p:ext>
            </p:extLst>
          </p:nvPr>
        </p:nvGraphicFramePr>
        <p:xfrm>
          <a:off x="395536" y="1412774"/>
          <a:ext cx="8136904" cy="4358640"/>
        </p:xfrm>
        <a:graphic>
          <a:graphicData uri="http://schemas.openxmlformats.org/drawingml/2006/table">
            <a:tbl>
              <a:tblPr bandRow="1">
                <a:tableStyleId>{5C22544A-7EE6-4342-B048-85BDC9FD1C3A}</a:tableStyleId>
              </a:tblPr>
              <a:tblGrid>
                <a:gridCol w="4068452"/>
                <a:gridCol w="4068452"/>
              </a:tblGrid>
              <a:tr h="4104457">
                <a:tc>
                  <a:txBody>
                    <a:bodyPr/>
                    <a:lstStyle/>
                    <a:p>
                      <a:r>
                        <a:rPr lang="en-US" sz="1400" kern="1200" dirty="0" smtClean="0">
                          <a:solidFill>
                            <a:schemeClr val="dk1"/>
                          </a:solidFill>
                          <a:effectLst/>
                          <a:latin typeface="Arial Narrow" panose="020B0606020202030204" pitchFamily="34" charset="0"/>
                          <a:ea typeface="+mn-ea"/>
                          <a:cs typeface="+mn-cs"/>
                        </a:rPr>
                        <a:t>Adjusting the flow/pressure/force of a pump, a hydraulic power unit, an oil-hydraulic actuator, a compressor, an extraction fan, a ventilator, </a:t>
                      </a:r>
                      <a:r>
                        <a:rPr lang="en-US" sz="1400" kern="1200" dirty="0" err="1" smtClean="0">
                          <a:solidFill>
                            <a:schemeClr val="dk1"/>
                          </a:solidFill>
                          <a:effectLst/>
                          <a:latin typeface="Arial Narrow" panose="020B0606020202030204" pitchFamily="34" charset="0"/>
                          <a:ea typeface="+mn-ea"/>
                          <a:cs typeface="+mn-cs"/>
                        </a:rPr>
                        <a:t>etc</a:t>
                      </a:r>
                      <a:r>
                        <a:rPr lang="en-US" sz="1400" kern="1200" dirty="0" smtClean="0">
                          <a:solidFill>
                            <a:schemeClr val="dk1"/>
                          </a:solidFill>
                          <a:effectLst/>
                          <a:latin typeface="Arial Narrow" panose="020B0606020202030204" pitchFamily="34" charset="0"/>
                          <a:ea typeface="+mn-ea"/>
                          <a:cs typeface="+mn-cs"/>
                        </a:rPr>
                        <a:t> is normally done through shutters or valves. </a:t>
                      </a:r>
                    </a:p>
                    <a:p>
                      <a:endParaRPr lang="en-US" sz="1400" kern="1200" dirty="0" smtClean="0">
                        <a:solidFill>
                          <a:schemeClr val="dk1"/>
                        </a:solidFill>
                        <a:effectLst/>
                        <a:latin typeface="Arial Narrow" panose="020B0606020202030204" pitchFamily="34" charset="0"/>
                        <a:ea typeface="+mn-ea"/>
                        <a:cs typeface="+mn-cs"/>
                      </a:endParaRPr>
                    </a:p>
                    <a:p>
                      <a:r>
                        <a:rPr lang="en-US" sz="1400" kern="1200" dirty="0" smtClean="0">
                          <a:solidFill>
                            <a:schemeClr val="dk1"/>
                          </a:solidFill>
                          <a:effectLst/>
                          <a:latin typeface="Arial Narrow" panose="020B0606020202030204" pitchFamily="34" charset="0"/>
                          <a:ea typeface="+mn-ea"/>
                          <a:cs typeface="+mn-cs"/>
                        </a:rPr>
                        <a:t>If we have a choke device of this kind, it means we have chosen not to use a variable speed drive (inverter). In this case, the disadvantages are numerous: </a:t>
                      </a:r>
                    </a:p>
                    <a:p>
                      <a:endParaRPr lang="en-US" sz="1400" kern="1200" dirty="0" smtClean="0">
                        <a:solidFill>
                          <a:schemeClr val="dk1"/>
                        </a:solidFill>
                        <a:effectLst/>
                        <a:latin typeface="Arial Narrow" panose="020B0606020202030204" pitchFamily="34" charset="0"/>
                        <a:ea typeface="+mn-ea"/>
                        <a:cs typeface="+mn-cs"/>
                      </a:endParaRPr>
                    </a:p>
                    <a:p>
                      <a:r>
                        <a:rPr lang="en-US" sz="1400" kern="1200" dirty="0" smtClean="0">
                          <a:solidFill>
                            <a:schemeClr val="dk1"/>
                          </a:solidFill>
                          <a:effectLst/>
                          <a:latin typeface="Arial Narrow" panose="020B0606020202030204" pitchFamily="34" charset="0"/>
                          <a:ea typeface="+mn-ea"/>
                          <a:cs typeface="+mn-cs"/>
                        </a:rPr>
                        <a:t>inability to program ramping up or stopping; </a:t>
                      </a:r>
                    </a:p>
                    <a:p>
                      <a:r>
                        <a:rPr lang="en-US" sz="1400" kern="1200" dirty="0" smtClean="0">
                          <a:solidFill>
                            <a:schemeClr val="dk1"/>
                          </a:solidFill>
                          <a:effectLst/>
                          <a:latin typeface="Arial Narrow" panose="020B0606020202030204" pitchFamily="34" charset="0"/>
                          <a:ea typeface="+mn-ea"/>
                          <a:cs typeface="+mn-cs"/>
                        </a:rPr>
                        <a:t>nor to synchronize multiple devices; </a:t>
                      </a:r>
                    </a:p>
                    <a:p>
                      <a:r>
                        <a:rPr lang="en-US" sz="1400" kern="1200" dirty="0" smtClean="0">
                          <a:solidFill>
                            <a:schemeClr val="dk1"/>
                          </a:solidFill>
                          <a:effectLst/>
                          <a:latin typeface="Arial Narrow" panose="020B0606020202030204" pitchFamily="34" charset="0"/>
                          <a:ea typeface="+mn-ea"/>
                          <a:cs typeface="+mn-cs"/>
                        </a:rPr>
                        <a:t>fewer opportunities for interaction with other machines and controls (such as a pressure transducer), </a:t>
                      </a:r>
                    </a:p>
                    <a:p>
                      <a:r>
                        <a:rPr lang="en-US" sz="1400" kern="1200" dirty="0" smtClean="0">
                          <a:solidFill>
                            <a:schemeClr val="dk1"/>
                          </a:solidFill>
                          <a:effectLst/>
                          <a:latin typeface="Arial Narrow" panose="020B0606020202030204" pitchFamily="34" charset="0"/>
                          <a:ea typeface="+mn-ea"/>
                          <a:cs typeface="+mn-cs"/>
                        </a:rPr>
                        <a:t>less access to controls, more noise, greater peak currents;</a:t>
                      </a:r>
                    </a:p>
                    <a:p>
                      <a:r>
                        <a:rPr lang="en-US" sz="1400" kern="1200" dirty="0" smtClean="0">
                          <a:solidFill>
                            <a:schemeClr val="dk1"/>
                          </a:solidFill>
                          <a:effectLst/>
                          <a:latin typeface="Arial Narrow" panose="020B0606020202030204" pitchFamily="34" charset="0"/>
                          <a:ea typeface="+mn-ea"/>
                          <a:cs typeface="+mn-cs"/>
                        </a:rPr>
                        <a:t>shorter life of the motor and of the mechanical parts of the system; </a:t>
                      </a:r>
                    </a:p>
                    <a:p>
                      <a:r>
                        <a:rPr lang="en-US" sz="1400" b="1" kern="1200" dirty="0" smtClean="0">
                          <a:solidFill>
                            <a:schemeClr val="dk1"/>
                          </a:solidFill>
                          <a:effectLst/>
                          <a:latin typeface="Arial Narrow" panose="020B0606020202030204" pitchFamily="34" charset="0"/>
                          <a:ea typeface="+mn-ea"/>
                          <a:cs typeface="+mn-cs"/>
                        </a:rPr>
                        <a:t>and above all the absence of energy savings</a:t>
                      </a:r>
                      <a:r>
                        <a:rPr lang="en-US" sz="1400" kern="1200" dirty="0" smtClean="0">
                          <a:solidFill>
                            <a:schemeClr val="dk1"/>
                          </a:solidFill>
                          <a:effectLst/>
                          <a:latin typeface="Arial Narrow" panose="020B0606020202030204" pitchFamily="34" charset="0"/>
                          <a:ea typeface="+mn-ea"/>
                          <a:cs typeface="+mn-cs"/>
                        </a:rPr>
                        <a:t>. </a:t>
                      </a:r>
                    </a:p>
                    <a:p>
                      <a:endParaRPr lang="en-US" sz="1400" kern="1200" dirty="0" smtClean="0">
                        <a:solidFill>
                          <a:schemeClr val="dk1"/>
                        </a:solidFill>
                        <a:effectLst/>
                        <a:latin typeface="Arial Narrow" panose="020B0606020202030204" pitchFamily="34" charset="0"/>
                        <a:ea typeface="+mn-ea"/>
                        <a:cs typeface="+mn-cs"/>
                      </a:endParaRPr>
                    </a:p>
                    <a:p>
                      <a:r>
                        <a:rPr lang="en-US" sz="1400" kern="1200" dirty="0" smtClean="0">
                          <a:solidFill>
                            <a:schemeClr val="dk1"/>
                          </a:solidFill>
                          <a:effectLst/>
                          <a:latin typeface="Arial Narrow" panose="020B0606020202030204" pitchFamily="34" charset="0"/>
                          <a:ea typeface="+mn-ea"/>
                          <a:cs typeface="+mn-cs"/>
                        </a:rPr>
                        <a:t>It is like controlling the speed of a car just by using the brake. </a:t>
                      </a:r>
                      <a:endParaRPr lang="it-IT" sz="1400" kern="1200" dirty="0" smtClean="0">
                        <a:solidFill>
                          <a:schemeClr val="dk1"/>
                        </a:solidFill>
                        <a:effectLst/>
                        <a:latin typeface="Arial Narrow" panose="020B0606020202030204" pitchFamily="34" charset="0"/>
                        <a:ea typeface="+mn-ea"/>
                        <a:cs typeface="+mn-cs"/>
                      </a:endParaRPr>
                    </a:p>
                  </a:txBody>
                  <a:tcPr>
                    <a:noFill/>
                  </a:tcPr>
                </a:tc>
                <a:tc>
                  <a:txBody>
                    <a:bodyPr/>
                    <a:lstStyle/>
                    <a:p>
                      <a:r>
                        <a:rPr lang="it-IT" sz="1400" kern="1200" dirty="0" smtClean="0">
                          <a:solidFill>
                            <a:schemeClr val="dk1"/>
                          </a:solidFill>
                          <a:effectLst/>
                          <a:latin typeface="Arial Narrow" panose="020B0606020202030204" pitchFamily="34" charset="0"/>
                          <a:ea typeface="+mn-ea"/>
                          <a:cs typeface="+mn-cs"/>
                        </a:rPr>
                        <a:t>La regolazione della portata/pressione/forza di una pompa, una centralina idraulica, un attuatore oleodinamico, un compressore, un aspiratore, un ventilatore, ecc. avviene normalmente attraverso valvole, serrande o saracinesche.. </a:t>
                      </a:r>
                    </a:p>
                    <a:p>
                      <a:endParaRPr lang="it-IT" sz="1400" kern="1200" dirty="0" smtClean="0">
                        <a:solidFill>
                          <a:schemeClr val="dk1"/>
                        </a:solidFill>
                        <a:effectLst/>
                        <a:latin typeface="Arial Narrow" panose="020B0606020202030204" pitchFamily="34" charset="0"/>
                        <a:ea typeface="+mn-ea"/>
                        <a:cs typeface="+mn-cs"/>
                      </a:endParaRPr>
                    </a:p>
                    <a:p>
                      <a:r>
                        <a:rPr lang="it-IT" sz="1400" kern="1200" dirty="0" smtClean="0">
                          <a:solidFill>
                            <a:schemeClr val="dk1"/>
                          </a:solidFill>
                          <a:effectLst/>
                          <a:latin typeface="Arial Narrow" panose="020B0606020202030204" pitchFamily="34" charset="0"/>
                          <a:ea typeface="+mn-ea"/>
                          <a:cs typeface="+mn-cs"/>
                        </a:rPr>
                        <a:t>Se abbiamo una strozzatura di questo tipo vuol dire che abbiamo scelto di non usare un variatore elettronico di velocità (inverter). In questo caso gli svantaggi sono numerosi: </a:t>
                      </a:r>
                    </a:p>
                    <a:p>
                      <a:r>
                        <a:rPr lang="it-IT" sz="1400" kern="1200" dirty="0" smtClean="0">
                          <a:solidFill>
                            <a:schemeClr val="dk1"/>
                          </a:solidFill>
                          <a:effectLst/>
                          <a:latin typeface="Arial Narrow" panose="020B0606020202030204" pitchFamily="34" charset="0"/>
                          <a:ea typeface="+mn-ea"/>
                          <a:cs typeface="+mn-cs"/>
                        </a:rPr>
                        <a:t>impossibilità di programmare rampe di salita o arresto, </a:t>
                      </a:r>
                    </a:p>
                    <a:p>
                      <a:r>
                        <a:rPr lang="it-IT" sz="1400" kern="1200" dirty="0" smtClean="0">
                          <a:solidFill>
                            <a:schemeClr val="dk1"/>
                          </a:solidFill>
                          <a:effectLst/>
                          <a:latin typeface="Arial Narrow" panose="020B0606020202030204" pitchFamily="34" charset="0"/>
                          <a:ea typeface="+mn-ea"/>
                          <a:cs typeface="+mn-cs"/>
                        </a:rPr>
                        <a:t>di sincronizzare più apparati, </a:t>
                      </a:r>
                    </a:p>
                    <a:p>
                      <a:r>
                        <a:rPr lang="it-IT" sz="1400" kern="1200" dirty="0" smtClean="0">
                          <a:solidFill>
                            <a:schemeClr val="dk1"/>
                          </a:solidFill>
                          <a:effectLst/>
                          <a:latin typeface="Arial Narrow" panose="020B0606020202030204" pitchFamily="34" charset="0"/>
                          <a:ea typeface="+mn-ea"/>
                          <a:cs typeface="+mn-cs"/>
                        </a:rPr>
                        <a:t>minori possibilità di interazione con altre macchine e comandi (esempio un trasduttore di pressione), </a:t>
                      </a:r>
                    </a:p>
                    <a:p>
                      <a:r>
                        <a:rPr lang="it-IT" sz="1400" kern="1200" dirty="0" smtClean="0">
                          <a:solidFill>
                            <a:schemeClr val="dk1"/>
                          </a:solidFill>
                          <a:effectLst/>
                          <a:latin typeface="Arial Narrow" panose="020B0606020202030204" pitchFamily="34" charset="0"/>
                          <a:ea typeface="+mn-ea"/>
                          <a:cs typeface="+mn-cs"/>
                        </a:rPr>
                        <a:t>minore accesso ai comandi, </a:t>
                      </a:r>
                    </a:p>
                    <a:p>
                      <a:r>
                        <a:rPr lang="it-IT" sz="1400" kern="1200" dirty="0" smtClean="0">
                          <a:solidFill>
                            <a:schemeClr val="dk1"/>
                          </a:solidFill>
                          <a:effectLst/>
                          <a:latin typeface="Arial Narrow" panose="020B0606020202030204" pitchFamily="34" charset="0"/>
                          <a:ea typeface="+mn-ea"/>
                          <a:cs typeface="+mn-cs"/>
                        </a:rPr>
                        <a:t>maggior rumorosità, </a:t>
                      </a:r>
                    </a:p>
                    <a:p>
                      <a:r>
                        <a:rPr lang="it-IT" sz="1400" kern="1200" dirty="0" smtClean="0">
                          <a:solidFill>
                            <a:schemeClr val="dk1"/>
                          </a:solidFill>
                          <a:effectLst/>
                          <a:latin typeface="Arial Narrow" panose="020B0606020202030204" pitchFamily="34" charset="0"/>
                          <a:ea typeface="+mn-ea"/>
                          <a:cs typeface="+mn-cs"/>
                        </a:rPr>
                        <a:t>maggiori correnti di spunto e </a:t>
                      </a:r>
                    </a:p>
                    <a:p>
                      <a:r>
                        <a:rPr lang="it-IT" sz="1400" b="1" kern="1200" dirty="0" smtClean="0">
                          <a:solidFill>
                            <a:schemeClr val="dk1"/>
                          </a:solidFill>
                          <a:effectLst/>
                          <a:latin typeface="Arial Narrow" panose="020B0606020202030204" pitchFamily="34" charset="0"/>
                          <a:ea typeface="+mn-ea"/>
                          <a:cs typeface="+mn-cs"/>
                        </a:rPr>
                        <a:t>soprattutto assenza di risparmio energetico</a:t>
                      </a:r>
                      <a:r>
                        <a:rPr lang="it-IT" sz="1400" kern="1200" dirty="0" smtClean="0">
                          <a:solidFill>
                            <a:schemeClr val="dk1"/>
                          </a:solidFill>
                          <a:effectLst/>
                          <a:latin typeface="Arial Narrow" panose="020B0606020202030204" pitchFamily="34" charset="0"/>
                          <a:ea typeface="+mn-ea"/>
                          <a:cs typeface="+mn-cs"/>
                        </a:rPr>
                        <a:t>. </a:t>
                      </a:r>
                    </a:p>
                    <a:p>
                      <a:endParaRPr lang="it-IT" sz="1400" kern="1200" dirty="0" smtClean="0">
                        <a:solidFill>
                          <a:schemeClr val="dk1"/>
                        </a:solidFill>
                        <a:effectLst/>
                        <a:latin typeface="Arial Narrow" panose="020B0606020202030204" pitchFamily="34" charset="0"/>
                        <a:ea typeface="+mn-ea"/>
                        <a:cs typeface="+mn-cs"/>
                      </a:endParaRPr>
                    </a:p>
                    <a:p>
                      <a:r>
                        <a:rPr lang="it-IT" sz="1400" kern="1200" dirty="0" smtClean="0">
                          <a:solidFill>
                            <a:schemeClr val="dk1"/>
                          </a:solidFill>
                          <a:effectLst/>
                          <a:latin typeface="Arial Narrow" panose="020B0606020202030204" pitchFamily="34" charset="0"/>
                          <a:ea typeface="+mn-ea"/>
                          <a:cs typeface="+mn-cs"/>
                        </a:rPr>
                        <a:t>E’ come regolare la velocità di un’auto solo agendo con il freno. </a:t>
                      </a:r>
                      <a:endParaRPr lang="it-IT" sz="1400" dirty="0">
                        <a:latin typeface="Arial Narrow" panose="020B0606020202030204" pitchFamily="34" charset="0"/>
                      </a:endParaRPr>
                    </a:p>
                  </a:txBody>
                  <a:tcPr>
                    <a:noFill/>
                  </a:tcPr>
                </a:tc>
              </a:tr>
            </a:tbl>
          </a:graphicData>
        </a:graphic>
      </p:graphicFrame>
      <p:sp>
        <p:nvSpPr>
          <p:cNvPr id="3" name="CasellaDiTesto 2"/>
          <p:cNvSpPr txBox="1"/>
          <p:nvPr/>
        </p:nvSpPr>
        <p:spPr>
          <a:xfrm>
            <a:off x="1907704" y="476672"/>
            <a:ext cx="5112568" cy="584775"/>
          </a:xfrm>
          <a:prstGeom prst="rect">
            <a:avLst/>
          </a:prstGeom>
          <a:noFill/>
        </p:spPr>
        <p:txBody>
          <a:bodyPr wrap="square" rtlCol="0">
            <a:spAutoFit/>
          </a:bodyPr>
          <a:lstStyle/>
          <a:p>
            <a:pPr algn="ctr"/>
            <a:r>
              <a:rPr lang="it-IT" sz="3200" dirty="0" smtClean="0">
                <a:solidFill>
                  <a:srgbClr val="00B050"/>
                </a:solidFill>
                <a:latin typeface="Square721 BT" panose="020B0504020202060204" pitchFamily="34" charset="0"/>
              </a:rPr>
              <a:t>ENERGY SAVING</a:t>
            </a:r>
            <a:endParaRPr lang="it-IT" sz="3200" dirty="0">
              <a:solidFill>
                <a:srgbClr val="00B050"/>
              </a:solidFill>
              <a:latin typeface="Square721 BT" panose="020B0504020202060204"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16632"/>
            <a:ext cx="1176975" cy="1368152"/>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9" y="6215552"/>
            <a:ext cx="504056" cy="504056"/>
          </a:xfrm>
          <a:prstGeom prst="rect">
            <a:avLst/>
          </a:prstGeom>
        </p:spPr>
      </p:pic>
      <p:sp>
        <p:nvSpPr>
          <p:cNvPr id="8"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1249653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lasticWrap/>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9456" y="620688"/>
            <a:ext cx="277089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457200" y="778694"/>
            <a:ext cx="7499176" cy="706090"/>
          </a:xfrm>
        </p:spPr>
        <p:txBody>
          <a:bodyPr>
            <a:noAutofit/>
          </a:bodyPr>
          <a:lstStyle/>
          <a:p>
            <a:pPr algn="l"/>
            <a:r>
              <a:rPr lang="it-IT" sz="1600" dirty="0" smtClean="0">
                <a:latin typeface="Arial Narrow" panose="020B0606020202030204" pitchFamily="34" charset="0"/>
              </a:rPr>
              <a:t/>
            </a:r>
            <a:br>
              <a:rPr lang="it-IT" sz="1600" dirty="0" smtClean="0">
                <a:latin typeface="Arial Narrow" panose="020B0606020202030204" pitchFamily="34" charset="0"/>
              </a:rPr>
            </a:br>
            <a:r>
              <a:rPr lang="it-IT" sz="1600" dirty="0">
                <a:latin typeface="Arial Narrow" panose="020B0606020202030204" pitchFamily="34" charset="0"/>
              </a:rPr>
              <a:t/>
            </a:r>
            <a:br>
              <a:rPr lang="it-IT" sz="1600" dirty="0">
                <a:latin typeface="Arial Narrow" panose="020B0606020202030204" pitchFamily="34" charset="0"/>
              </a:rPr>
            </a:br>
            <a:r>
              <a:rPr lang="it-IT" sz="1800" b="1" dirty="0">
                <a:latin typeface="Arial Narrow" panose="020B0606020202030204" pitchFamily="34" charset="0"/>
              </a:rPr>
              <a:t>Nella fluidodinamica di aria, acqua, olio, </a:t>
            </a:r>
            <a:r>
              <a:rPr lang="it-IT" sz="1800" b="1" dirty="0" err="1">
                <a:latin typeface="Arial Narrow" panose="020B0606020202030204" pitchFamily="34" charset="0"/>
              </a:rPr>
              <a:t>ecc</a:t>
            </a:r>
            <a:r>
              <a:rPr lang="it-IT" sz="1800" b="1" dirty="0">
                <a:latin typeface="Arial Narrow" panose="020B0606020202030204" pitchFamily="34" charset="0"/>
              </a:rPr>
              <a:t>, il risparmio di potenza è esponenziale. </a:t>
            </a:r>
            <a:r>
              <a:rPr lang="it-IT" sz="1800" b="1" dirty="0" smtClean="0">
                <a:latin typeface="Arial Narrow" panose="020B0606020202030204" pitchFamily="34" charset="0"/>
              </a:rPr>
              <a:t>La </a:t>
            </a:r>
            <a:r>
              <a:rPr lang="it-IT" sz="1800" b="1" dirty="0">
                <a:latin typeface="Arial Narrow" panose="020B0606020202030204" pitchFamily="34" charset="0"/>
              </a:rPr>
              <a:t>potenza assorbita in impianti di ventilazione e pompaggio varia con il cubo della portata del fluido </a:t>
            </a:r>
          </a:p>
        </p:txBody>
      </p:sp>
      <p:pic>
        <p:nvPicPr>
          <p:cNvPr id="1026" name="Picture 2" descr="tab3"/>
          <p:cNvPicPr>
            <a:picLocks noChangeAspect="1" noChangeArrowheads="1"/>
          </p:cNvPicPr>
          <p:nvPr/>
        </p:nvPicPr>
        <p:blipFill rotWithShape="1">
          <a:blip r:embed="rId4">
            <a:extLst>
              <a:ext uri="{28A0092B-C50C-407E-A947-70E740481C1C}">
                <a14:useLocalDpi xmlns:a14="http://schemas.microsoft.com/office/drawing/2010/main" val="0"/>
              </a:ext>
            </a:extLst>
          </a:blip>
          <a:srcRect l="1740" t="4316" r="1781" b="4743"/>
          <a:stretch/>
        </p:blipFill>
        <p:spPr bwMode="auto">
          <a:xfrm>
            <a:off x="948583" y="2266189"/>
            <a:ext cx="6708450" cy="31790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395536" y="5094312"/>
            <a:ext cx="8229600" cy="15030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1400" dirty="0">
                <a:latin typeface="Arial Narrow" panose="020B0606020202030204" pitchFamily="34" charset="0"/>
              </a:rPr>
              <a:t>Dal </a:t>
            </a:r>
            <a:r>
              <a:rPr lang="it-IT" sz="1400" dirty="0" smtClean="0">
                <a:latin typeface="Arial Narrow" panose="020B0606020202030204" pitchFamily="34" charset="0"/>
              </a:rPr>
              <a:t>diagramma </a:t>
            </a:r>
            <a:r>
              <a:rPr lang="it-IT" sz="1400" dirty="0">
                <a:latin typeface="Arial Narrow" panose="020B0606020202030204" pitchFamily="34" charset="0"/>
              </a:rPr>
              <a:t>si osserva che la potenza assorbita </a:t>
            </a:r>
            <a:r>
              <a:rPr lang="it-IT" sz="1400" dirty="0" smtClean="0">
                <a:latin typeface="Arial Narrow" panose="020B0606020202030204" pitchFamily="34" charset="0"/>
              </a:rPr>
              <a:t>al ridurre la velocità risulta esponenzialmente inferiore. </a:t>
            </a:r>
          </a:p>
          <a:p>
            <a:pPr algn="l"/>
            <a:r>
              <a:rPr lang="it-IT" sz="1400" dirty="0" smtClean="0">
                <a:latin typeface="Arial Narrow" panose="020B0606020202030204" pitchFamily="34" charset="0"/>
              </a:rPr>
              <a:t>Per esempio, a pari pressione 2 bar, riducendo del 20% (da 50 a 40Hz) la velocità e la portata, ottengo un consumo di potenza che scende a 1,5kW a 0,9kW, ovvero il 40% in meno</a:t>
            </a:r>
            <a:endParaRPr lang="it-IT" sz="1400" dirty="0">
              <a:latin typeface="Arial Narrow" panose="020B0606020202030204" pitchFamily="34" charset="0"/>
            </a:endParaRPr>
          </a:p>
        </p:txBody>
      </p:sp>
      <p:sp>
        <p:nvSpPr>
          <p:cNvPr id="7" name="Titolo 1"/>
          <p:cNvSpPr txBox="1">
            <a:spLocks/>
          </p:cNvSpPr>
          <p:nvPr/>
        </p:nvSpPr>
        <p:spPr>
          <a:xfrm>
            <a:off x="467544" y="163792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1400" dirty="0" smtClean="0">
                <a:latin typeface="Arial Narrow" panose="020B0606020202030204" pitchFamily="34" charset="0"/>
              </a:rPr>
              <a:t>Esempio pratico di funzionamento di un inverter combinato ad una </a:t>
            </a:r>
            <a:r>
              <a:rPr lang="it-IT" sz="1400" b="1" dirty="0" smtClean="0">
                <a:latin typeface="Arial Narrow" panose="020B0606020202030204" pitchFamily="34" charset="0"/>
              </a:rPr>
              <a:t>elettropompa</a:t>
            </a:r>
            <a:r>
              <a:rPr lang="it-IT" sz="1400" dirty="0" smtClean="0">
                <a:latin typeface="Arial Narrow" panose="020B0606020202030204" pitchFamily="34" charset="0"/>
              </a:rPr>
              <a:t> trifase bi-girante di potenza nominale 1.1 kW:</a:t>
            </a:r>
            <a:br>
              <a:rPr lang="it-IT" sz="1400" dirty="0" smtClean="0">
                <a:latin typeface="Arial Narrow" panose="020B0606020202030204" pitchFamily="34" charset="0"/>
              </a:rPr>
            </a:br>
            <a:endParaRPr lang="it-IT" sz="1400" dirty="0">
              <a:latin typeface="Arial Narrow" panose="020B0606020202030204" pitchFamily="34" charset="0"/>
            </a:endParaRPr>
          </a:p>
        </p:txBody>
      </p:sp>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116632"/>
            <a:ext cx="1176975" cy="1368152"/>
          </a:xfrm>
          <a:prstGeom prst="rect">
            <a:avLst/>
          </a:prstGeom>
        </p:spPr>
      </p:pic>
      <p:sp>
        <p:nvSpPr>
          <p:cNvPr id="12" name="CasellaDiTesto 11"/>
          <p:cNvSpPr txBox="1"/>
          <p:nvPr/>
        </p:nvSpPr>
        <p:spPr>
          <a:xfrm>
            <a:off x="1907704" y="476672"/>
            <a:ext cx="5112568" cy="584775"/>
          </a:xfrm>
          <a:prstGeom prst="rect">
            <a:avLst/>
          </a:prstGeom>
          <a:noFill/>
        </p:spPr>
        <p:txBody>
          <a:bodyPr wrap="square" rtlCol="0">
            <a:spAutoFit/>
          </a:bodyPr>
          <a:lstStyle/>
          <a:p>
            <a:pPr algn="ctr"/>
            <a:r>
              <a:rPr lang="it-IT" sz="3200" dirty="0" smtClean="0">
                <a:solidFill>
                  <a:srgbClr val="00B050"/>
                </a:solidFill>
                <a:latin typeface="Square721 BT" panose="020B0504020202060204" pitchFamily="34" charset="0"/>
              </a:rPr>
              <a:t>ENERGY SAVING</a:t>
            </a:r>
            <a:endParaRPr lang="it-IT" sz="3200" dirty="0">
              <a:solidFill>
                <a:srgbClr val="00B050"/>
              </a:solidFill>
              <a:latin typeface="Square721 BT" panose="020B0504020202060204" pitchFamily="34" charset="0"/>
            </a:endParaRPr>
          </a:p>
        </p:txBody>
      </p:sp>
      <p:pic>
        <p:nvPicPr>
          <p:cNvPr id="14" name="Im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9" y="6215552"/>
            <a:ext cx="504056" cy="504056"/>
          </a:xfrm>
          <a:prstGeom prst="rect">
            <a:avLst/>
          </a:prstGeom>
        </p:spPr>
      </p:pic>
      <p:sp>
        <p:nvSpPr>
          <p:cNvPr id="15"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298174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lasticWrap/>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69456" y="620688"/>
            <a:ext cx="277089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6660232" y="5991091"/>
            <a:ext cx="2664296" cy="246221"/>
          </a:xfrm>
          <a:prstGeom prst="rect">
            <a:avLst/>
          </a:prstGeom>
          <a:noFill/>
        </p:spPr>
        <p:txBody>
          <a:bodyPr wrap="square" rtlCol="0">
            <a:spAutoFit/>
          </a:bodyPr>
          <a:lstStyle/>
          <a:p>
            <a:r>
              <a:rPr lang="it-IT" sz="1000" dirty="0" smtClean="0"/>
              <a:t>(Fonte: Atlas </a:t>
            </a:r>
            <a:r>
              <a:rPr lang="it-IT" sz="1000" dirty="0" err="1" smtClean="0"/>
              <a:t>Copco</a:t>
            </a:r>
            <a:r>
              <a:rPr lang="it-IT" sz="1000" dirty="0" smtClean="0"/>
              <a:t> – 20 </a:t>
            </a:r>
            <a:r>
              <a:rPr lang="it-IT" sz="1000" dirty="0" err="1" smtClean="0"/>
              <a:t>Ott</a:t>
            </a:r>
            <a:r>
              <a:rPr lang="it-IT" sz="1000" dirty="0" smtClean="0"/>
              <a:t> 2015) </a:t>
            </a:r>
            <a:endParaRPr lang="it-IT" sz="1000"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407347"/>
            <a:ext cx="4812977" cy="269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251520" y="1557367"/>
            <a:ext cx="2592288" cy="4031873"/>
          </a:xfrm>
          <a:prstGeom prst="rect">
            <a:avLst/>
          </a:prstGeom>
          <a:noFill/>
        </p:spPr>
        <p:txBody>
          <a:bodyPr wrap="square" rtlCol="0">
            <a:spAutoFit/>
          </a:bodyPr>
          <a:lstStyle/>
          <a:p>
            <a:r>
              <a:rPr lang="it-IT" sz="1600" dirty="0" smtClean="0">
                <a:latin typeface="Arial Narrow" panose="020B0606020202030204" pitchFamily="34" charset="0"/>
              </a:rPr>
              <a:t>Premessa: Il </a:t>
            </a:r>
            <a:r>
              <a:rPr lang="it-IT" sz="1600" dirty="0">
                <a:latin typeface="Arial Narrow" panose="020B0606020202030204" pitchFamily="34" charset="0"/>
              </a:rPr>
              <a:t>funzionamento tipico di un compressore è </a:t>
            </a:r>
            <a:r>
              <a:rPr lang="it-IT" sz="1600" dirty="0" err="1">
                <a:latin typeface="Arial Narrow" panose="020B0606020202030204" pitchFamily="34" charset="0"/>
              </a:rPr>
              <a:t>load</a:t>
            </a:r>
            <a:r>
              <a:rPr lang="it-IT" sz="1600" dirty="0">
                <a:latin typeface="Arial Narrow" panose="020B0606020202030204" pitchFamily="34" charset="0"/>
              </a:rPr>
              <a:t>/no </a:t>
            </a:r>
            <a:r>
              <a:rPr lang="it-IT" sz="1600" dirty="0" err="1">
                <a:latin typeface="Arial Narrow" panose="020B0606020202030204" pitchFamily="34" charset="0"/>
              </a:rPr>
              <a:t>load</a:t>
            </a:r>
            <a:r>
              <a:rPr lang="it-IT" sz="1600" dirty="0">
                <a:latin typeface="Arial Narrow" panose="020B0606020202030204" pitchFamily="34" charset="0"/>
              </a:rPr>
              <a:t> (ON/OFF).</a:t>
            </a:r>
          </a:p>
          <a:p>
            <a:endParaRPr lang="it-IT" sz="1600" dirty="0">
              <a:latin typeface="Arial Narrow" panose="020B0606020202030204" pitchFamily="34" charset="0"/>
            </a:endParaRPr>
          </a:p>
          <a:p>
            <a:r>
              <a:rPr lang="it-IT" sz="1600" dirty="0">
                <a:latin typeface="Arial Narrow" panose="020B0606020202030204" pitchFamily="34" charset="0"/>
              </a:rPr>
              <a:t>Nel funzionamento </a:t>
            </a:r>
            <a:r>
              <a:rPr lang="it-IT" sz="1600" dirty="0" smtClean="0">
                <a:latin typeface="Arial Narrow" panose="020B0606020202030204" pitchFamily="34" charset="0"/>
              </a:rPr>
              <a:t>il </a:t>
            </a:r>
            <a:r>
              <a:rPr lang="it-IT" sz="1600" dirty="0">
                <a:latin typeface="Arial Narrow" panose="020B0606020202030204" pitchFamily="34" charset="0"/>
              </a:rPr>
              <a:t>motore del compressore continua a funzionare anche quando non è </a:t>
            </a:r>
            <a:r>
              <a:rPr lang="it-IT" sz="1600" dirty="0" smtClean="0">
                <a:latin typeface="Arial Narrow" panose="020B0606020202030204" pitchFamily="34" charset="0"/>
              </a:rPr>
              <a:t>necessario, </a:t>
            </a:r>
            <a:r>
              <a:rPr lang="it-IT" sz="1600" dirty="0">
                <a:latin typeface="Arial Narrow" panose="020B0606020202030204" pitchFamily="34" charset="0"/>
              </a:rPr>
              <a:t>assorbendo una </a:t>
            </a:r>
            <a:r>
              <a:rPr lang="it-IT" sz="1600" dirty="0" smtClean="0">
                <a:latin typeface="Arial Narrow" panose="020B0606020202030204" pitchFamily="34" charset="0"/>
              </a:rPr>
              <a:t>percentuale </a:t>
            </a:r>
            <a:r>
              <a:rPr lang="it-IT" sz="1600" dirty="0">
                <a:latin typeface="Arial Narrow" panose="020B0606020202030204" pitchFamily="34" charset="0"/>
              </a:rPr>
              <a:t>non irrilevante di potenza:</a:t>
            </a:r>
          </a:p>
          <a:p>
            <a:r>
              <a:rPr lang="it-IT" sz="1600" dirty="0">
                <a:latin typeface="Arial Narrow" panose="020B0606020202030204" pitchFamily="34" charset="0"/>
              </a:rPr>
              <a:t>_ Fino al 25% per un compressore vite</a:t>
            </a:r>
          </a:p>
          <a:p>
            <a:r>
              <a:rPr lang="it-IT" sz="1600" dirty="0">
                <a:latin typeface="Arial Narrow" panose="020B0606020202030204" pitchFamily="34" charset="0"/>
              </a:rPr>
              <a:t>_ Fino al 15% per un compressore a Pistoni </a:t>
            </a:r>
            <a:endParaRPr lang="it-IT" sz="1600" dirty="0" smtClean="0">
              <a:latin typeface="Arial Narrow" panose="020B0606020202030204" pitchFamily="34" charset="0"/>
            </a:endParaRPr>
          </a:p>
          <a:p>
            <a:endParaRPr lang="it-IT" sz="1600" dirty="0">
              <a:latin typeface="Arial Narrow" panose="020B0606020202030204" pitchFamily="34" charset="0"/>
            </a:endParaRPr>
          </a:p>
          <a:p>
            <a:endParaRPr lang="it-IT" sz="1600" dirty="0">
              <a:latin typeface="Arial Narrow" panose="020B0606020202030204" pitchFamily="34" charset="0"/>
            </a:endParaRPr>
          </a:p>
        </p:txBody>
      </p:sp>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116632"/>
            <a:ext cx="1176975" cy="1368152"/>
          </a:xfrm>
          <a:prstGeom prst="rect">
            <a:avLst/>
          </a:prstGeom>
        </p:spPr>
      </p:pic>
      <p:sp>
        <p:nvSpPr>
          <p:cNvPr id="10" name="CasellaDiTesto 9"/>
          <p:cNvSpPr txBox="1"/>
          <p:nvPr/>
        </p:nvSpPr>
        <p:spPr>
          <a:xfrm>
            <a:off x="1907704" y="476672"/>
            <a:ext cx="5112568" cy="584775"/>
          </a:xfrm>
          <a:prstGeom prst="rect">
            <a:avLst/>
          </a:prstGeom>
          <a:noFill/>
        </p:spPr>
        <p:txBody>
          <a:bodyPr wrap="square" rtlCol="0">
            <a:spAutoFit/>
          </a:bodyPr>
          <a:lstStyle/>
          <a:p>
            <a:pPr algn="ctr"/>
            <a:r>
              <a:rPr lang="it-IT" sz="3200" dirty="0" smtClean="0">
                <a:solidFill>
                  <a:srgbClr val="00B050"/>
                </a:solidFill>
                <a:latin typeface="Square721 BT" panose="020B0504020202060204" pitchFamily="34" charset="0"/>
              </a:rPr>
              <a:t>ENERGY SAVING</a:t>
            </a:r>
            <a:endParaRPr lang="it-IT" sz="3200" dirty="0">
              <a:solidFill>
                <a:srgbClr val="00B050"/>
              </a:solidFill>
              <a:latin typeface="Square721 BT" panose="020B0504020202060204" pitchFamily="34" charset="0"/>
            </a:endParaRPr>
          </a:p>
        </p:txBody>
      </p:sp>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739" y="6215552"/>
            <a:ext cx="504056" cy="504056"/>
          </a:xfrm>
          <a:prstGeom prst="rect">
            <a:avLst/>
          </a:prstGeom>
        </p:spPr>
      </p:pic>
      <p:sp>
        <p:nvSpPr>
          <p:cNvPr id="14" name="Sottotitolo 5"/>
          <p:cNvSpPr txBox="1">
            <a:spLocks/>
          </p:cNvSpPr>
          <p:nvPr/>
        </p:nvSpPr>
        <p:spPr>
          <a:xfrm>
            <a:off x="755576" y="6309320"/>
            <a:ext cx="8064896" cy="33759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dirty="0" smtClean="0">
                <a:solidFill>
                  <a:schemeClr val="bg1">
                    <a:lumMod val="50000"/>
                  </a:schemeClr>
                </a:solidFill>
                <a:latin typeface="Arial Narrow" panose="020B0606020202030204" pitchFamily="34" charset="0"/>
              </a:rPr>
              <a:t>Coiltech International Coil Winding Expo and Conference </a:t>
            </a:r>
          </a:p>
          <a:p>
            <a:pPr marL="0" indent="0" algn="r">
              <a:buNone/>
            </a:pPr>
            <a:r>
              <a:rPr lang="it-IT" sz="1000" dirty="0" smtClean="0">
                <a:solidFill>
                  <a:schemeClr val="bg1">
                    <a:lumMod val="50000"/>
                  </a:schemeClr>
                </a:solidFill>
                <a:latin typeface="Arial Narrow" panose="020B0606020202030204" pitchFamily="34" charset="0"/>
              </a:rPr>
              <a:t>Giovedì </a:t>
            </a:r>
            <a:r>
              <a:rPr lang="it-IT" sz="1000" dirty="0">
                <a:solidFill>
                  <a:schemeClr val="bg1">
                    <a:lumMod val="50000"/>
                  </a:schemeClr>
                </a:solidFill>
                <a:latin typeface="Arial Narrow" panose="020B0606020202030204" pitchFamily="34" charset="0"/>
              </a:rPr>
              <a:t>29/09/2016 – 11:30 - Motori </a:t>
            </a:r>
            <a:r>
              <a:rPr lang="it-IT" sz="1000" dirty="0" smtClean="0">
                <a:solidFill>
                  <a:schemeClr val="bg1">
                    <a:lumMod val="50000"/>
                  </a:schemeClr>
                </a:solidFill>
                <a:latin typeface="Arial Narrow" panose="020B0606020202030204" pitchFamily="34" charset="0"/>
              </a:rPr>
              <a:t>per pompe e </a:t>
            </a:r>
            <a:r>
              <a:rPr lang="it-IT" sz="1000" dirty="0">
                <a:solidFill>
                  <a:schemeClr val="bg1">
                    <a:lumMod val="50000"/>
                  </a:schemeClr>
                </a:solidFill>
                <a:latin typeface="Arial Narrow" panose="020B0606020202030204" pitchFamily="34" charset="0"/>
              </a:rPr>
              <a:t>compressori - Sala C9 </a:t>
            </a:r>
          </a:p>
        </p:txBody>
      </p:sp>
    </p:spTree>
    <p:extLst>
      <p:ext uri="{BB962C8B-B14F-4D97-AF65-F5344CB8AC3E}">
        <p14:creationId xmlns:p14="http://schemas.microsoft.com/office/powerpoint/2010/main" val="3948147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1584</TotalTime>
  <Words>3138</Words>
  <Application>Microsoft Office PowerPoint</Application>
  <PresentationFormat>Presentazione su schermo (4:3)</PresentationFormat>
  <Paragraphs>359</Paragraphs>
  <Slides>27</Slides>
  <Notes>0</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Coiltech International Coil Winding Expo Conference 29 Sep 2016   motori per pompe e compressori motors for pumps and compressors  speaker: G. Bosio</vt:lpstr>
      <vt:lpstr>Le pompe si possono suddividere in due famiglie:</vt:lpstr>
      <vt:lpstr>Presentazione standard di PowerPoint</vt:lpstr>
      <vt:lpstr>I compressori si possono divere in due famiglie:</vt:lpstr>
      <vt:lpstr>Presentazione standard di PowerPoint</vt:lpstr>
      <vt:lpstr>Presentazione standard di PowerPoint</vt:lpstr>
      <vt:lpstr>Presentazione standard di PowerPoint</vt:lpstr>
      <vt:lpstr>  Nella fluidodinamica di aria, acqua, olio, ecc, il risparmio di potenza è esponenziale. La potenza assorbita in impianti di ventilazione e pompaggio varia con il cubo della portata del fluido </vt:lpstr>
      <vt:lpstr>Presentazione standard di PowerPoint</vt:lpstr>
      <vt:lpstr>Presentazione standard di PowerPoint</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NEO-WiFi</vt:lpstr>
      <vt:lpstr>NEO-WiFi</vt:lpstr>
      <vt:lpstr>NEO-PUMP</vt:lpstr>
      <vt:lpstr>NEO-PUMP</vt:lpstr>
      <vt:lpstr>NEO-SOLAR</vt:lpstr>
      <vt:lpstr>NEO-SOLAR</vt:lpstr>
      <vt:lpstr>NEO-SOLAR</vt:lpstr>
      <vt:lpstr>NEO-SOLAR</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Giorgio Bosio</dc:creator>
  <cp:lastModifiedBy>Giorgio Bosio</cp:lastModifiedBy>
  <cp:revision>49</cp:revision>
  <dcterms:created xsi:type="dcterms:W3CDTF">2016-09-19T08:03:43Z</dcterms:created>
  <dcterms:modified xsi:type="dcterms:W3CDTF">2016-10-21T09:03:52Z</dcterms:modified>
</cp:coreProperties>
</file>